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93" r:id="rId4"/>
    <p:sldId id="286" r:id="rId5"/>
    <p:sldId id="273" r:id="rId6"/>
    <p:sldId id="274" r:id="rId7"/>
    <p:sldId id="275" r:id="rId8"/>
    <p:sldId id="276" r:id="rId9"/>
    <p:sldId id="287" r:id="rId10"/>
    <p:sldId id="288" r:id="rId11"/>
    <p:sldId id="289" r:id="rId12"/>
    <p:sldId id="285" r:id="rId13"/>
  </p:sldIdLst>
  <p:sldSz cx="9144000" cy="6858000" type="screen4x3"/>
  <p:notesSz cx="6858000" cy="99456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2109" userDrawn="1">
          <p15:clr>
            <a:srgbClr val="A4A3A4"/>
          </p15:clr>
        </p15:guide>
        <p15:guide id="4" pos="226" userDrawn="1">
          <p15:clr>
            <a:srgbClr val="A4A3A4"/>
          </p15:clr>
        </p15:guide>
        <p15:guide id="5" pos="3690" userDrawn="1">
          <p15:clr>
            <a:srgbClr val="A4A3A4"/>
          </p15:clr>
        </p15:guide>
        <p15:guide id="6" pos="399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18A0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75" autoAdjust="0"/>
    <p:restoredTop sz="95800" autoAdjust="0"/>
  </p:normalViewPr>
  <p:slideViewPr>
    <p:cSldViewPr snapToGrid="0" showGuides="1">
      <p:cViewPr varScale="1">
        <p:scale>
          <a:sx n="95" d="100"/>
          <a:sy n="95" d="100"/>
        </p:scale>
        <p:origin x="300" y="96"/>
      </p:cViewPr>
      <p:guideLst>
        <p:guide orient="horz" pos="2183"/>
        <p:guide pos="2880"/>
        <p:guide pos="2109"/>
        <p:guide pos="226"/>
        <p:guide pos="3690"/>
        <p:guide pos="399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2" d="100"/>
          <a:sy n="92" d="100"/>
        </p:scale>
        <p:origin x="349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C8A50E-889B-48F8-83FF-73D0363BB938}" type="datetimeFigureOut">
              <a:rPr lang="ko-KR" altLang="en-US" smtClean="0"/>
              <a:t>2015-12-15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90625" y="1243013"/>
            <a:ext cx="447675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FAD11E-41E0-40D9-8257-75657B4660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14887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안녕하십니까</a:t>
            </a:r>
            <a:r>
              <a:rPr lang="en-US" altLang="ko-KR" dirty="0" smtClean="0"/>
              <a:t>? </a:t>
            </a:r>
            <a:r>
              <a:rPr lang="ko-KR" altLang="en-US" dirty="0" smtClean="0"/>
              <a:t>먼저</a:t>
            </a:r>
            <a:r>
              <a:rPr lang="en-US" altLang="ko-KR" dirty="0" smtClean="0"/>
              <a:t>,</a:t>
            </a:r>
            <a:r>
              <a:rPr lang="ko-KR" altLang="en-US" dirty="0" smtClean="0"/>
              <a:t> 제 </a:t>
            </a:r>
            <a:r>
              <a:rPr lang="en-US" altLang="ko-KR" dirty="0" smtClean="0"/>
              <a:t>5</a:t>
            </a:r>
            <a:r>
              <a:rPr lang="ko-KR" altLang="en-US" dirty="0" smtClean="0"/>
              <a:t>회 </a:t>
            </a:r>
            <a:r>
              <a:rPr lang="en-US" altLang="ko-KR" dirty="0" smtClean="0"/>
              <a:t>TLO </a:t>
            </a:r>
            <a:r>
              <a:rPr lang="ko-KR" altLang="en-US" dirty="0" smtClean="0"/>
              <a:t>아카데미에 참석하여</a:t>
            </a:r>
            <a:r>
              <a:rPr lang="ko-KR" altLang="en-US" baseline="0" dirty="0" smtClean="0"/>
              <a:t> 발표의 기회를 주셔서 감사합니다</a:t>
            </a:r>
            <a:r>
              <a:rPr lang="en-US" altLang="ko-KR" baseline="0" dirty="0" smtClean="0"/>
              <a:t>.</a:t>
            </a:r>
          </a:p>
          <a:p>
            <a:r>
              <a:rPr lang="ko-KR" altLang="en-US" dirty="0" smtClean="0"/>
              <a:t>저는 기술마케팅 고도화 방안</a:t>
            </a:r>
            <a:r>
              <a:rPr lang="ko-KR" altLang="en-US" baseline="0" dirty="0" smtClean="0"/>
              <a:t>과 </a:t>
            </a:r>
            <a:r>
              <a:rPr lang="en-US" altLang="ko-KR" dirty="0" smtClean="0"/>
              <a:t>ETRI E-SMK</a:t>
            </a:r>
            <a:r>
              <a:rPr lang="ko-KR" altLang="en-US" baseline="0" dirty="0" smtClean="0"/>
              <a:t> 제작사례라는 주제로 약 </a:t>
            </a:r>
            <a:r>
              <a:rPr lang="en-US" altLang="ko-KR" baseline="0" dirty="0" smtClean="0"/>
              <a:t>20</a:t>
            </a:r>
            <a:r>
              <a:rPr lang="ko-KR" altLang="en-US" baseline="0" dirty="0" smtClean="0"/>
              <a:t>여분간 발표를 </a:t>
            </a:r>
            <a:endParaRPr lang="en-US" altLang="ko-KR" baseline="0" dirty="0" smtClean="0"/>
          </a:p>
          <a:p>
            <a:r>
              <a:rPr lang="ko-KR" altLang="en-US" baseline="0" dirty="0" smtClean="0"/>
              <a:t>진행 </a:t>
            </a:r>
            <a:r>
              <a:rPr lang="ko-KR" altLang="en-US" baseline="0" dirty="0" err="1" smtClean="0"/>
              <a:t>하게된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테크블랙홀에</a:t>
            </a:r>
            <a:r>
              <a:rPr lang="ko-KR" altLang="en-US" baseline="0" dirty="0" smtClean="0"/>
              <a:t> 정기현 연구원입니다</a:t>
            </a:r>
            <a:r>
              <a:rPr lang="en-US" altLang="ko-KR" baseline="0" dirty="0" smtClean="0"/>
              <a:t>.</a:t>
            </a:r>
          </a:p>
          <a:p>
            <a:r>
              <a:rPr lang="ko-KR" altLang="en-US" baseline="0" dirty="0" smtClean="0"/>
              <a:t>만나 뵙게 되어 반갑습니다</a:t>
            </a:r>
            <a:r>
              <a:rPr lang="en-US" altLang="ko-KR" baseline="0" dirty="0" smtClean="0"/>
              <a:t>.</a:t>
            </a:r>
          </a:p>
          <a:p>
            <a:r>
              <a:rPr lang="ko-KR" altLang="en-US" baseline="0" dirty="0" smtClean="0"/>
              <a:t>떨리기도 하지만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아무쪼록 기술마케팅의 고도화가 어떻게 진행되어 </a:t>
            </a:r>
            <a:r>
              <a:rPr lang="ko-KR" altLang="en-US" baseline="0" dirty="0" err="1" smtClean="0"/>
              <a:t>왔는지와</a:t>
            </a:r>
            <a:r>
              <a:rPr lang="ko-KR" altLang="en-US" baseline="0" dirty="0" smtClean="0"/>
              <a:t> </a:t>
            </a:r>
            <a:endParaRPr lang="en-US" altLang="ko-KR" baseline="0" dirty="0" smtClean="0"/>
          </a:p>
          <a:p>
            <a:r>
              <a:rPr lang="ko-KR" altLang="en-US" baseline="0" dirty="0" smtClean="0"/>
              <a:t>어떤 방향으로 진행되어질지에 대하여 공유할 수 있는 시간을 가질 수 있도록 </a:t>
            </a:r>
            <a:endParaRPr lang="en-US" altLang="ko-KR" baseline="0" dirty="0" smtClean="0"/>
          </a:p>
          <a:p>
            <a:r>
              <a:rPr lang="ko-KR" altLang="en-US" dirty="0" smtClean="0"/>
              <a:t>발표 시작하도록 하겠습니다</a:t>
            </a:r>
            <a:r>
              <a:rPr lang="en-US" altLang="ko-KR" dirty="0" smtClean="0"/>
              <a:t>. </a:t>
            </a:r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AD11E-41E0-40D9-8257-75657B466026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45963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aseline="0" dirty="0" smtClean="0"/>
              <a:t>진행은 보시는 바와 같이 총 </a:t>
            </a:r>
            <a:r>
              <a:rPr lang="en-US" altLang="ko-KR" baseline="0" dirty="0" smtClean="0"/>
              <a:t>4</a:t>
            </a:r>
            <a:r>
              <a:rPr lang="ko-KR" altLang="en-US" baseline="0" dirty="0" smtClean="0"/>
              <a:t>가지의 내용 위주로 말씀 드리려고 합니다</a:t>
            </a:r>
            <a:r>
              <a:rPr lang="en-US" altLang="ko-KR" baseline="0" dirty="0" smtClean="0"/>
              <a:t>.</a:t>
            </a:r>
          </a:p>
          <a:p>
            <a:endParaRPr lang="en-US" altLang="ko-KR" baseline="0" dirty="0" smtClean="0"/>
          </a:p>
          <a:p>
            <a:r>
              <a:rPr lang="ko-KR" altLang="en-US" baseline="0" dirty="0" smtClean="0"/>
              <a:t>현재 기술마케팅의 방법에 있어서 어떻게 진행되어 왔는지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그리고 어떻게 진행되고 있는가와</a:t>
            </a:r>
            <a:endParaRPr lang="en-US" altLang="ko-KR" baseline="0" dirty="0" smtClean="0"/>
          </a:p>
          <a:p>
            <a:r>
              <a:rPr lang="ko-KR" altLang="en-US" baseline="0" dirty="0" smtClean="0"/>
              <a:t>앞으로 더욱 중점적으로 진행되어져야 할 기술마케팅에 대한 변화 사항을 살펴보도록 하겠습니다</a:t>
            </a:r>
            <a:r>
              <a:rPr lang="en-US" altLang="ko-KR" baseline="0" dirty="0" smtClean="0"/>
              <a:t>.</a:t>
            </a:r>
          </a:p>
          <a:p>
            <a:endParaRPr lang="en-US" altLang="ko-KR" baseline="0" dirty="0" smtClean="0"/>
          </a:p>
          <a:p>
            <a:r>
              <a:rPr lang="ko-KR" altLang="en-US" baseline="0" dirty="0" smtClean="0"/>
              <a:t>두 번째로는 기술을 활용하여 실제적으로 응용</a:t>
            </a:r>
            <a:r>
              <a:rPr lang="en-US" altLang="ko-KR" baseline="0" dirty="0" smtClean="0"/>
              <a:t>/</a:t>
            </a:r>
            <a:r>
              <a:rPr lang="ko-KR" altLang="en-US" baseline="0" dirty="0" smtClean="0"/>
              <a:t>개발할 수 있는 클라이언트들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즉 고객과 만나는 경로의</a:t>
            </a:r>
            <a:endParaRPr lang="en-US" altLang="ko-KR" baseline="0" dirty="0" smtClean="0"/>
          </a:p>
          <a:p>
            <a:r>
              <a:rPr lang="ko-KR" altLang="en-US" baseline="0" dirty="0" smtClean="0"/>
              <a:t>변화를 말씀 드리려 합니다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기술마케팅의 주된 목적은 실제적으로 응용</a:t>
            </a:r>
            <a:r>
              <a:rPr lang="en-US" altLang="ko-KR" baseline="0" dirty="0" smtClean="0"/>
              <a:t>/</a:t>
            </a:r>
            <a:r>
              <a:rPr lang="ko-KR" altLang="en-US" baseline="0" dirty="0" smtClean="0"/>
              <a:t>개발 할 수 있는 클라이언트들을</a:t>
            </a:r>
            <a:endParaRPr lang="en-US" altLang="ko-KR" baseline="0" dirty="0" smtClean="0"/>
          </a:p>
          <a:p>
            <a:r>
              <a:rPr lang="ko-KR" altLang="en-US" baseline="0" dirty="0" smtClean="0"/>
              <a:t>찾고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기술이전을 진행 시킬 수 있도록 하기 위한 홍보방안입니다</a:t>
            </a:r>
            <a:r>
              <a:rPr lang="en-US" altLang="ko-KR" baseline="0" dirty="0" smtClean="0"/>
              <a:t>. </a:t>
            </a:r>
          </a:p>
          <a:p>
            <a:r>
              <a:rPr lang="ko-KR" altLang="en-US" baseline="0" dirty="0" smtClean="0"/>
              <a:t>전문적인 </a:t>
            </a:r>
            <a:r>
              <a:rPr lang="ko-KR" altLang="en-US" baseline="0" dirty="0" err="1" smtClean="0"/>
              <a:t>매칭</a:t>
            </a:r>
            <a:r>
              <a:rPr lang="ko-KR" altLang="en-US" baseline="0" dirty="0" smtClean="0"/>
              <a:t> 홍보가 이루어지기 위해서는 무엇보다 기술에 대한 전문적 지식을 표현하고 </a:t>
            </a:r>
            <a:endParaRPr lang="en-US" altLang="ko-KR" baseline="0" dirty="0" smtClean="0"/>
          </a:p>
          <a:p>
            <a:r>
              <a:rPr lang="ko-KR" altLang="en-US" baseline="0" dirty="0" smtClean="0"/>
              <a:t>어떻게 고객에게 접근하는 것이 현재 더 효율적인지에 관하여 내용을 </a:t>
            </a:r>
            <a:r>
              <a:rPr lang="ko-KR" altLang="en-US" baseline="0" dirty="0" err="1" smtClean="0"/>
              <a:t>말씀드리고자</a:t>
            </a:r>
            <a:r>
              <a:rPr lang="ko-KR" altLang="en-US" baseline="0" dirty="0" smtClean="0"/>
              <a:t> 합니다</a:t>
            </a:r>
            <a:r>
              <a:rPr lang="en-US" altLang="ko-KR" baseline="0" dirty="0" smtClean="0"/>
              <a:t>.</a:t>
            </a:r>
          </a:p>
          <a:p>
            <a:endParaRPr lang="en-US" altLang="ko-KR" baseline="0" dirty="0" smtClean="0"/>
          </a:p>
          <a:p>
            <a:r>
              <a:rPr lang="ko-KR" altLang="en-US" baseline="0" dirty="0" err="1" smtClean="0"/>
              <a:t>세번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째로는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E-SMK </a:t>
            </a:r>
            <a:r>
              <a:rPr lang="ko-KR" altLang="en-US" baseline="0" dirty="0" smtClean="0"/>
              <a:t>제작사례입니다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이 제작 사례는 한국전자통신연구원의 뛰어난 기술을 제작한 사례로</a:t>
            </a:r>
            <a:endParaRPr lang="en-US" altLang="ko-KR" baseline="0" dirty="0" smtClean="0"/>
          </a:p>
          <a:p>
            <a:r>
              <a:rPr lang="ko-KR" altLang="en-US" baseline="0" dirty="0" smtClean="0"/>
              <a:t>직접 영상을 감상하실 수 있도록 시간을 준비하였습니다</a:t>
            </a:r>
            <a:r>
              <a:rPr lang="en-US" altLang="ko-KR" baseline="0" dirty="0" smtClean="0"/>
              <a:t>.  </a:t>
            </a:r>
            <a:r>
              <a:rPr lang="ko-KR" altLang="en-US" baseline="0" dirty="0" smtClean="0"/>
              <a:t>설명을 들으시는 것 보다 덜 지루한 시간이 되실 수 </a:t>
            </a:r>
            <a:endParaRPr lang="en-US" altLang="ko-KR" baseline="0" dirty="0" smtClean="0"/>
          </a:p>
          <a:p>
            <a:r>
              <a:rPr lang="ko-KR" altLang="en-US" baseline="0" dirty="0" smtClean="0"/>
              <a:t>있을 것 같습니다</a:t>
            </a:r>
            <a:r>
              <a:rPr lang="en-US" altLang="ko-KR" baseline="0" dirty="0" smtClean="0"/>
              <a:t>.</a:t>
            </a:r>
          </a:p>
          <a:p>
            <a:endParaRPr lang="en-US" altLang="ko-KR" baseline="0" dirty="0" smtClean="0"/>
          </a:p>
          <a:p>
            <a:r>
              <a:rPr lang="ko-KR" altLang="en-US" baseline="0" dirty="0" smtClean="0"/>
              <a:t>마지막으로 제가 열심히 근무하고 있는 </a:t>
            </a:r>
            <a:r>
              <a:rPr lang="ko-KR" altLang="en-US" baseline="0" dirty="0" err="1" smtClean="0"/>
              <a:t>테크블랙홀에</a:t>
            </a:r>
            <a:r>
              <a:rPr lang="ko-KR" altLang="en-US" baseline="0" dirty="0" smtClean="0"/>
              <a:t> 대한 소개를 간략히 드리려 합니다</a:t>
            </a:r>
            <a:r>
              <a:rPr lang="en-US" altLang="ko-KR" baseline="0" dirty="0" smtClean="0"/>
              <a:t>.</a:t>
            </a:r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AD11E-41E0-40D9-8257-75657B466026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587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바이오 </a:t>
            </a:r>
            <a:r>
              <a:rPr lang="ko-KR" altLang="en-US" dirty="0" err="1" smtClean="0"/>
              <a:t>테크놀러지</a:t>
            </a:r>
            <a:r>
              <a:rPr lang="en-US" altLang="ko-KR" dirty="0" smtClean="0"/>
              <a:t>, </a:t>
            </a:r>
            <a:r>
              <a:rPr lang="ko-KR" altLang="en-US" dirty="0" smtClean="0"/>
              <a:t>로봇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과학기술</a:t>
            </a:r>
            <a:r>
              <a:rPr lang="en-US" altLang="ko-KR" dirty="0" smtClean="0"/>
              <a:t>, </a:t>
            </a:r>
            <a:r>
              <a:rPr lang="ko-KR" altLang="en-US" dirty="0" smtClean="0"/>
              <a:t>환경</a:t>
            </a:r>
            <a:r>
              <a:rPr lang="en-US" altLang="ko-KR" dirty="0" smtClean="0"/>
              <a:t>, </a:t>
            </a:r>
            <a:r>
              <a:rPr lang="ko-KR" altLang="en-US" dirty="0" smtClean="0"/>
              <a:t>농업 등의 다양한 기술들이</a:t>
            </a:r>
            <a:r>
              <a:rPr lang="ko-KR" altLang="en-US" baseline="0" dirty="0" smtClean="0"/>
              <a:t> 국내 우수한 연구자와 개발자로 인하여 </a:t>
            </a:r>
            <a:endParaRPr lang="en-US" altLang="ko-KR" baseline="0" dirty="0" smtClean="0"/>
          </a:p>
          <a:p>
            <a:r>
              <a:rPr lang="ko-KR" altLang="en-US" baseline="0" dirty="0" smtClean="0"/>
              <a:t>존재하고 있습니다</a:t>
            </a:r>
            <a:r>
              <a:rPr lang="en-US" altLang="ko-KR" baseline="0" dirty="0" smtClean="0"/>
              <a:t>. </a:t>
            </a:r>
          </a:p>
          <a:p>
            <a:r>
              <a:rPr lang="ko-KR" altLang="en-US" baseline="0" dirty="0" smtClean="0"/>
              <a:t>이를 개발하는 공통적인 궁극적인 목적은 </a:t>
            </a:r>
            <a:r>
              <a:rPr lang="ko-KR" altLang="en-US" baseline="0" dirty="0" err="1" smtClean="0"/>
              <a:t>우리나라가의</a:t>
            </a:r>
            <a:r>
              <a:rPr lang="ko-KR" altLang="en-US" baseline="0" dirty="0" smtClean="0"/>
              <a:t> 성장 발전을 위함이기도 하지만</a:t>
            </a:r>
            <a:r>
              <a:rPr lang="en-US" altLang="ko-KR" baseline="0" dirty="0" smtClean="0"/>
              <a:t>,</a:t>
            </a:r>
          </a:p>
          <a:p>
            <a:r>
              <a:rPr lang="ko-KR" altLang="en-US" baseline="0" dirty="0" smtClean="0"/>
              <a:t>실제적인 기술개발에 있어서 환경적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시간적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금적전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인력적인 요건들이 어려운 기업에게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제공함으로써</a:t>
            </a:r>
            <a:endParaRPr lang="en-US" altLang="ko-KR" baseline="0" dirty="0" smtClean="0"/>
          </a:p>
          <a:p>
            <a:r>
              <a:rPr lang="ko-KR" altLang="en-US" baseline="0" dirty="0" smtClean="0"/>
              <a:t>사업의 성과를 높이고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국내 굴지의 기업을 만들고자 함이라 생각됩니다</a:t>
            </a:r>
            <a:r>
              <a:rPr lang="en-US" altLang="ko-KR" baseline="0" dirty="0" smtClean="0"/>
              <a:t>.</a:t>
            </a:r>
          </a:p>
          <a:p>
            <a:endParaRPr lang="en-US" altLang="ko-KR" baseline="0" dirty="0" smtClean="0"/>
          </a:p>
          <a:p>
            <a:r>
              <a:rPr lang="ko-KR" altLang="en-US" baseline="0" dirty="0" smtClean="0"/>
              <a:t>그렇다면 이런 우수한 기술들을 활용할 클라이언트와의 연결은 어떻게 진행 되어 왔을까요</a:t>
            </a:r>
            <a:r>
              <a:rPr lang="en-US" altLang="ko-KR" baseline="0" dirty="0" smtClean="0"/>
              <a:t>?</a:t>
            </a:r>
          </a:p>
          <a:p>
            <a:endParaRPr lang="en-US" altLang="ko-KR" baseline="0" dirty="0" smtClean="0"/>
          </a:p>
          <a:p>
            <a:r>
              <a:rPr lang="ko-KR" altLang="en-US" baseline="0" dirty="0" smtClean="0"/>
              <a:t>그 전에 먼저 </a:t>
            </a:r>
            <a:r>
              <a:rPr lang="en-US" altLang="ko-KR" baseline="0" dirty="0" smtClean="0"/>
              <a:t>SMK</a:t>
            </a:r>
            <a:r>
              <a:rPr lang="ko-KR" altLang="en-US" baseline="0" dirty="0" smtClean="0"/>
              <a:t>와 </a:t>
            </a:r>
            <a:r>
              <a:rPr lang="en-US" altLang="ko-KR" baseline="0" dirty="0" smtClean="0"/>
              <a:t>E-SMK</a:t>
            </a:r>
            <a:r>
              <a:rPr lang="ko-KR" altLang="en-US" baseline="0" dirty="0" smtClean="0"/>
              <a:t>에 대하여 간략하게 설명 드리면 </a:t>
            </a:r>
            <a:endParaRPr lang="en-US" altLang="ko-KR" baseline="0" dirty="0" smtClean="0"/>
          </a:p>
          <a:p>
            <a:r>
              <a:rPr lang="en-US" altLang="ko-KR" baseline="0" dirty="0" smtClean="0"/>
              <a:t>SMK(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Sales Material Kit)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로 기술홍보자료가 되겠습니다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</a:p>
          <a:p>
            <a:r>
              <a:rPr lang="en-US" altLang="ko-KR" baseline="0" dirty="0" smtClean="0"/>
              <a:t>E-SMK(e-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Sales Material Kit)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는 인터넷과 전자통신이 결합된 홍보자료를 의미합니다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n-US" altLang="ko-KR" baseline="0" dirty="0" smtClean="0"/>
          </a:p>
          <a:p>
            <a:endParaRPr lang="en-US" altLang="ko-KR" baseline="0" dirty="0" smtClean="0"/>
          </a:p>
          <a:p>
            <a:r>
              <a:rPr lang="en-US" altLang="ko-KR" baseline="0" dirty="0" smtClean="0"/>
              <a:t>2006</a:t>
            </a:r>
            <a:r>
              <a:rPr lang="ko-KR" altLang="en-US" baseline="0" dirty="0" smtClean="0"/>
              <a:t>년도 이전까지는 실제적인 </a:t>
            </a:r>
            <a:r>
              <a:rPr lang="en-US" altLang="ko-KR" baseline="0" dirty="0" smtClean="0"/>
              <a:t>TD(</a:t>
            </a:r>
            <a:r>
              <a:rPr lang="en-US" altLang="ko-KR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Technology Description)</a:t>
            </a:r>
            <a:r>
              <a:rPr lang="ko-KR" alt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를 </a:t>
            </a:r>
            <a:endParaRPr lang="en-US" altLang="ko-KR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알리기 위하여 한번</a:t>
            </a:r>
            <a:r>
              <a:rPr lang="ko-KR" altLang="en-US" baseline="0" dirty="0" smtClean="0"/>
              <a:t> 이상은 접하셨을 </a:t>
            </a:r>
            <a:endParaRPr lang="en-US" altLang="ko-KR" baseline="0" dirty="0" smtClean="0"/>
          </a:p>
          <a:p>
            <a:r>
              <a:rPr lang="ko-KR" altLang="en-US" baseline="0" dirty="0" smtClean="0"/>
              <a:t>기술보고서와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기술이전 설명회 개최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수요자 조사를 통한 </a:t>
            </a:r>
            <a:endParaRPr lang="en-US" altLang="ko-KR" baseline="0" dirty="0" smtClean="0"/>
          </a:p>
          <a:p>
            <a:r>
              <a:rPr lang="ko-KR" altLang="en-US" baseline="0" dirty="0" err="1" smtClean="0"/>
              <a:t>텔레마케팅</a:t>
            </a:r>
            <a:r>
              <a:rPr lang="ko-KR" altLang="en-US" baseline="0" dirty="0" smtClean="0"/>
              <a:t> 및 공중파 방송과 인터넷을 통하여 </a:t>
            </a:r>
            <a:endParaRPr lang="en-US" altLang="ko-KR" baseline="0" dirty="0" smtClean="0"/>
          </a:p>
          <a:p>
            <a:r>
              <a:rPr lang="ko-KR" altLang="en-US" baseline="0" dirty="0" smtClean="0"/>
              <a:t>기술홍보가 진행되어져 왔었습니다</a:t>
            </a:r>
            <a:r>
              <a:rPr lang="en-US" altLang="ko-KR" baseline="0" dirty="0" smtClean="0"/>
              <a:t>. </a:t>
            </a:r>
          </a:p>
          <a:p>
            <a:r>
              <a:rPr lang="ko-KR" altLang="en-US" baseline="0" dirty="0" smtClean="0"/>
              <a:t>물론 기술소개영상도 제작되어져 왔지만 큰 효과를 거두기 어려웠습니다</a:t>
            </a:r>
            <a:r>
              <a:rPr lang="en-US" altLang="ko-KR" baseline="0" dirty="0" smtClean="0"/>
              <a:t>.</a:t>
            </a:r>
          </a:p>
          <a:p>
            <a:r>
              <a:rPr lang="ko-KR" altLang="en-US" baseline="0" dirty="0" smtClean="0"/>
              <a:t>그 당시 제작된 영상용량이 현재보다 </a:t>
            </a:r>
            <a:r>
              <a:rPr lang="en-US" altLang="ko-KR" baseline="0" dirty="0" smtClean="0"/>
              <a:t>2</a:t>
            </a:r>
            <a:r>
              <a:rPr lang="ko-KR" altLang="en-US" baseline="0" dirty="0" smtClean="0"/>
              <a:t>배는 </a:t>
            </a:r>
            <a:r>
              <a:rPr lang="ko-KR" altLang="en-US" baseline="0" dirty="0" err="1" smtClean="0"/>
              <a:t>컷고</a:t>
            </a:r>
            <a:r>
              <a:rPr lang="ko-KR" altLang="en-US" baseline="0" dirty="0" smtClean="0"/>
              <a:t> </a:t>
            </a:r>
            <a:endParaRPr lang="en-US" altLang="ko-KR" baseline="0" dirty="0" smtClean="0"/>
          </a:p>
          <a:p>
            <a:r>
              <a:rPr lang="ko-KR" altLang="en-US" baseline="0" dirty="0" smtClean="0"/>
              <a:t>인터넷 속도 또한 </a:t>
            </a:r>
            <a:r>
              <a:rPr lang="ko-KR" altLang="en-US" baseline="0" dirty="0" err="1" smtClean="0"/>
              <a:t>빠른편은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아니였기</a:t>
            </a:r>
            <a:r>
              <a:rPr lang="ko-KR" altLang="en-US" baseline="0" dirty="0" smtClean="0"/>
              <a:t> 때문에 </a:t>
            </a:r>
            <a:endParaRPr lang="en-US" altLang="ko-KR" baseline="0" dirty="0" smtClean="0"/>
          </a:p>
          <a:p>
            <a:r>
              <a:rPr lang="ko-KR" altLang="en-US" baseline="0" dirty="0" smtClean="0"/>
              <a:t>쉽게 전파가 이루어지지 않았기 때문입니다</a:t>
            </a:r>
            <a:r>
              <a:rPr lang="en-US" altLang="ko-KR" baseline="0" dirty="0" smtClean="0"/>
              <a:t>.</a:t>
            </a:r>
          </a:p>
          <a:p>
            <a:endParaRPr lang="en-US" altLang="ko-KR" baseline="0" dirty="0" smtClean="0"/>
          </a:p>
          <a:p>
            <a:r>
              <a:rPr lang="ko-KR" altLang="en-US" baseline="0" dirty="0" smtClean="0"/>
              <a:t>그 이후 </a:t>
            </a:r>
            <a:r>
              <a:rPr lang="en-US" altLang="ko-KR" baseline="0" dirty="0" smtClean="0"/>
              <a:t>2008</a:t>
            </a:r>
            <a:r>
              <a:rPr lang="ko-KR" altLang="en-US" baseline="0" dirty="0" smtClean="0"/>
              <a:t>년도 </a:t>
            </a:r>
            <a:r>
              <a:rPr lang="en-US" altLang="ko-KR" baseline="0" dirty="0" smtClean="0"/>
              <a:t>2012</a:t>
            </a:r>
            <a:r>
              <a:rPr lang="ko-KR" altLang="en-US" baseline="0" dirty="0" smtClean="0"/>
              <a:t>년도 사이에</a:t>
            </a:r>
            <a:endParaRPr lang="en-US" altLang="ko-KR" baseline="0" dirty="0" smtClean="0"/>
          </a:p>
          <a:p>
            <a:r>
              <a:rPr lang="ko-KR" altLang="en-US" baseline="0" dirty="0" smtClean="0"/>
              <a:t>여러분께서 일상생활에서 매일 사용하시는 </a:t>
            </a:r>
            <a:endParaRPr lang="en-US" altLang="ko-KR" baseline="0" dirty="0" smtClean="0"/>
          </a:p>
          <a:p>
            <a:r>
              <a:rPr lang="en-US" altLang="ko-KR" baseline="0" dirty="0" smtClean="0"/>
              <a:t>pc</a:t>
            </a:r>
            <a:r>
              <a:rPr lang="ko-KR" altLang="en-US" baseline="0" dirty="0" smtClean="0"/>
              <a:t>와 </a:t>
            </a:r>
            <a:r>
              <a:rPr lang="ko-KR" altLang="en-US" baseline="0" dirty="0" err="1" smtClean="0"/>
              <a:t>스마트폰의</a:t>
            </a:r>
            <a:r>
              <a:rPr lang="ko-KR" altLang="en-US" baseline="0" dirty="0" smtClean="0"/>
              <a:t> 비약적인 인터넷 속도개선으로 인하여 </a:t>
            </a:r>
            <a:endParaRPr lang="en-US" altLang="ko-KR" baseline="0" dirty="0" smtClean="0"/>
          </a:p>
          <a:p>
            <a:r>
              <a:rPr lang="en-US" altLang="ko-KR" baseline="0" dirty="0" smtClean="0"/>
              <a:t>E-SMK(e-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Sales Material Kit)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가 본격적으로 진행되었습니다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 </a:t>
            </a:r>
          </a:p>
          <a:p>
            <a:endParaRPr lang="en-US" altLang="ko-KR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주로 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메일전송을 통한 홍보와 </a:t>
            </a:r>
            <a:r>
              <a:rPr lang="ko-KR" alt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홈폐이지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상 작성된 텍스트 게시물을 통하여 접촉하는 방법 위주의 형태였으며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</a:p>
          <a:p>
            <a:endParaRPr lang="en-US" altLang="ko-KR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한국전자통신연구원과 한국과학기술연구원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주요 대학 몇 곳에서만 영상제작물을 활용하기 시작하였습니다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endParaRPr lang="en-US" altLang="ko-KR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그럼 향후 기술마케팅은 어떻게 진행될 지에 대한 예측사항을 </a:t>
            </a:r>
            <a:endParaRPr lang="en-US" altLang="ko-KR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간략해 말씀 드리겠습니다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현재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싸이의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“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강남스타일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＂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로 인하여 더욱 유명해진 </a:t>
            </a:r>
            <a:endParaRPr lang="en-US" altLang="ko-KR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유투브와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페이스북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카카오톡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트위터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라인 등과 같은 </a:t>
            </a:r>
            <a:endParaRPr lang="en-US" altLang="ko-KR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다양하면서 많은 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SNS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를</a:t>
            </a:r>
            <a:endParaRPr lang="en-US" altLang="ko-KR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이용하는 방법입니다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</a:p>
          <a:p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기술 소개 영상을 </a:t>
            </a:r>
            <a:r>
              <a:rPr lang="en-US" altLang="ko-KR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sns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를 통하여 먼저 </a:t>
            </a:r>
            <a:r>
              <a:rPr lang="ko-KR" alt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공유히여</a:t>
            </a:r>
            <a:endParaRPr lang="en-US" altLang="ko-KR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이를 시청한 고객들이 관심을 가지고 </a:t>
            </a:r>
            <a:endParaRPr lang="en-US" altLang="ko-KR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직접 특정페이지 및 연락이 가능하도록 </a:t>
            </a:r>
            <a:endParaRPr lang="en-US" altLang="ko-KR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유도하는 것입니다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endParaRPr lang="en-US" altLang="ko-KR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현재도 홈페이지를 이용하여 </a:t>
            </a:r>
            <a:endParaRPr lang="en-US" altLang="ko-KR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영상을 게시하고 게시고</a:t>
            </a:r>
            <a:endParaRPr lang="en-US" altLang="ko-KR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2012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년 부터 </a:t>
            </a:r>
            <a:r>
              <a:rPr lang="ko-KR" alt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유투브에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기술 소개 영상을 올리시는 기관이 많아 졌습니다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앞으로는 이를 활용하는 방법은 물론 이며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</a:p>
          <a:p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추가로 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SNS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를 통한 전파를 활용하는 것도 매우 효과적 일거라 예측됩니다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endParaRPr lang="en-US" altLang="ko-KR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altLang="ko-KR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altLang="ko-KR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altLang="ko-KR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altLang="ko-KR" baseline="0" dirty="0" smtClean="0"/>
          </a:p>
          <a:p>
            <a:endParaRPr lang="en-US" altLang="ko-KR" baseline="0" dirty="0" smtClean="0"/>
          </a:p>
          <a:p>
            <a:endParaRPr lang="en-US" altLang="ko-KR" baseline="0" dirty="0" smtClean="0"/>
          </a:p>
          <a:p>
            <a:endParaRPr lang="en-US" altLang="ko-KR" baseline="0" dirty="0" smtClean="0"/>
          </a:p>
          <a:p>
            <a:endParaRPr lang="en-US" altLang="ko-KR" baseline="0" dirty="0" smtClean="0"/>
          </a:p>
          <a:p>
            <a:endParaRPr lang="en-US" altLang="ko-KR" baseline="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FAD11E-41E0-40D9-8257-75657B466026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27140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5FF18F-7977-4391-99B9-9A64AB355563}" type="slidenum">
              <a:rPr lang="ko-KR" altLang="en-US" smtClean="0">
                <a:solidFill>
                  <a:prstClr val="black"/>
                </a:solidFill>
              </a:rPr>
              <a:pPr/>
              <a:t>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7712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5FF18F-7977-4391-99B9-9A64AB355563}" type="slidenum">
              <a:rPr lang="ko-KR" altLang="en-US" smtClean="0">
                <a:solidFill>
                  <a:prstClr val="black"/>
                </a:solidFill>
              </a:rPr>
              <a:pPr/>
              <a:t>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2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5FF18F-7977-4391-99B9-9A64AB355563}" type="slidenum">
              <a:rPr lang="ko-KR" altLang="en-US" smtClean="0">
                <a:solidFill>
                  <a:prstClr val="black"/>
                </a:solidFill>
              </a:rPr>
              <a:pPr/>
              <a:t>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3485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5FF18F-7977-4391-99B9-9A64AB355563}" type="slidenum">
              <a:rPr lang="ko-KR" altLang="en-US" smtClean="0">
                <a:solidFill>
                  <a:prstClr val="black"/>
                </a:solidFill>
              </a:rPr>
              <a:pPr/>
              <a:t>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58939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5FF18F-7977-4391-99B9-9A64AB355563}" type="slidenum">
              <a:rPr lang="ko-KR" altLang="en-US" smtClean="0">
                <a:solidFill>
                  <a:prstClr val="black"/>
                </a:solidFill>
              </a:rPr>
              <a:pPr/>
              <a:t>10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046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5FF18F-7977-4391-99B9-9A64AB355563}" type="slidenum">
              <a:rPr lang="ko-KR" altLang="en-US" smtClean="0">
                <a:solidFill>
                  <a:prstClr val="black"/>
                </a:solidFill>
              </a:rPr>
              <a:pPr/>
              <a:t>11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5249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46" y="181455"/>
            <a:ext cx="660590" cy="665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7542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 userDrawn="1"/>
        </p:nvSpPr>
        <p:spPr>
          <a:xfrm>
            <a:off x="104503" y="654583"/>
            <a:ext cx="8934994" cy="11371"/>
          </a:xfrm>
          <a:prstGeom prst="rect">
            <a:avLst/>
          </a:prstGeom>
          <a:solidFill>
            <a:srgbClr val="18A0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00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672" y="6667479"/>
            <a:ext cx="2057400" cy="187367"/>
          </a:xfrm>
        </p:spPr>
        <p:txBody>
          <a:bodyPr/>
          <a:lstStyle>
            <a:lvl1pPr>
              <a:defRPr b="1"/>
            </a:lvl1pPr>
          </a:lstStyle>
          <a:p>
            <a:fld id="{3A4EEB3C-491B-4B39-9384-ADDF417C6D3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7859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EB3C-491B-4B39-9384-ADDF417C6D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5587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EB3C-491B-4B39-9384-ADDF417C6D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1116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EB3C-491B-4B39-9384-ADDF417C6D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706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EB3C-491B-4B39-9384-ADDF417C6D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9575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EB3C-491B-4B39-9384-ADDF417C6D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0703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EB3C-491B-4B39-9384-ADDF417C6D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9954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EB3C-491B-4B39-9384-ADDF417C6D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0140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EB3C-491B-4B39-9384-ADDF417C6D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618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EB3C-491B-4B39-9384-ADDF417C6D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194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4EEB3C-491B-4B39-9384-ADDF417C6D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7980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james@techblackhole.com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474589" y="5955307"/>
            <a:ext cx="21948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- </a:t>
            </a:r>
            <a:r>
              <a:rPr lang="ko-KR" altLang="en-US" b="1" spc="-100" dirty="0" err="1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테크블랙홀</a:t>
            </a:r>
            <a:r>
              <a:rPr lang="ko-KR" altLang="en-US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김진수 </a:t>
            </a:r>
            <a:r>
              <a:rPr lang="en-US" altLang="ko-KR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-</a:t>
            </a:r>
            <a:endParaRPr lang="ko-KR" altLang="en-US" b="1" spc="-100" dirty="0">
              <a:ln>
                <a:solidFill>
                  <a:srgbClr val="D91962">
                    <a:alpha val="0"/>
                  </a:srgb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31143" y="2429519"/>
            <a:ext cx="6110268" cy="1015663"/>
          </a:xfrm>
          <a:prstGeom prst="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3000" b="1" dirty="0" smtClean="0"/>
              <a:t>대학교</a:t>
            </a:r>
            <a:r>
              <a:rPr lang="en-US" altLang="ko-KR" sz="3000" b="1" dirty="0" smtClean="0"/>
              <a:t>/</a:t>
            </a:r>
            <a:r>
              <a:rPr lang="ko-KR" altLang="en-US" sz="3000" b="1" dirty="0" smtClean="0"/>
              <a:t>연구소의 기술이전을 위한</a:t>
            </a:r>
            <a:endParaRPr lang="en-US" altLang="ko-KR" sz="3000" b="1" dirty="0" smtClean="0"/>
          </a:p>
          <a:p>
            <a:pPr algn="ctr"/>
            <a:r>
              <a:rPr lang="ko-KR" altLang="en-US" sz="3000" b="1" dirty="0" smtClean="0"/>
              <a:t>기술 영상 공유 플랫폼</a:t>
            </a:r>
            <a:endParaRPr lang="en-US" altLang="ko-KR" sz="3000" b="1" dirty="0"/>
          </a:p>
        </p:txBody>
      </p:sp>
    </p:spTree>
    <p:extLst>
      <p:ext uri="{BB962C8B-B14F-4D97-AF65-F5344CB8AC3E}">
        <p14:creationId xmlns:p14="http://schemas.microsoft.com/office/powerpoint/2010/main" val="764622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42418" y="1722418"/>
            <a:ext cx="1496051" cy="600164"/>
          </a:xfrm>
          <a:prstGeom prst="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altLang="ko-KR" sz="3300" dirty="0">
                <a:ln>
                  <a:solidFill>
                    <a:schemeClr val="bg1">
                      <a:alpha val="1000"/>
                    </a:schemeClr>
                  </a:solidFill>
                </a:ln>
                <a:solidFill>
                  <a:schemeClr val="bg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INDEX</a:t>
            </a:r>
            <a:endParaRPr lang="ko-KR" altLang="en-US" sz="3300" dirty="0">
              <a:ln>
                <a:solidFill>
                  <a:schemeClr val="bg1">
                    <a:alpha val="1000"/>
                  </a:schemeClr>
                </a:solidFill>
              </a:ln>
              <a:solidFill>
                <a:schemeClr val="bg1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169877" y="2661432"/>
            <a:ext cx="63305" cy="474785"/>
          </a:xfrm>
          <a:prstGeom prst="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10" name="직사각형 9"/>
          <p:cNvSpPr/>
          <p:nvPr/>
        </p:nvSpPr>
        <p:spPr>
          <a:xfrm>
            <a:off x="5373692" y="2725700"/>
            <a:ext cx="1273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en-US" altLang="ko-KR" b="1" spc="-10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</a:t>
            </a:r>
            <a:r>
              <a:rPr lang="ko-KR" altLang="en-US" b="1" spc="-10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사업개요</a:t>
            </a:r>
            <a:endParaRPr lang="ko-KR" altLang="en-US" sz="1600" spc="-100" dirty="0">
              <a:ln>
                <a:solidFill>
                  <a:srgbClr val="D91962">
                    <a:alpha val="0"/>
                  </a:srgb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169877" y="4373856"/>
            <a:ext cx="63305" cy="474785"/>
          </a:xfrm>
          <a:prstGeom prst="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16" name="직사각형 15"/>
          <p:cNvSpPr/>
          <p:nvPr/>
        </p:nvSpPr>
        <p:spPr>
          <a:xfrm>
            <a:off x="5373692" y="4438123"/>
            <a:ext cx="22300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3. </a:t>
            </a:r>
            <a:r>
              <a:rPr lang="ko-KR" altLang="en-US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향후 사업진행 계획</a:t>
            </a:r>
            <a:endParaRPr lang="ko-KR" altLang="en-US" b="1" spc="-100" dirty="0">
              <a:ln>
                <a:solidFill>
                  <a:srgbClr val="D91962">
                    <a:alpha val="0"/>
                  </a:srgb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169877" y="5230069"/>
            <a:ext cx="63305" cy="474785"/>
          </a:xfrm>
          <a:prstGeom prst="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18" name="직사각형 17"/>
          <p:cNvSpPr/>
          <p:nvPr/>
        </p:nvSpPr>
        <p:spPr>
          <a:xfrm>
            <a:off x="5373692" y="5294336"/>
            <a:ext cx="12795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4. </a:t>
            </a:r>
            <a:r>
              <a:rPr lang="ko-KR" altLang="en-US" b="1" spc="-10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회사소개</a:t>
            </a:r>
            <a:endParaRPr lang="ko-KR" altLang="en-US" b="1" spc="-100" dirty="0">
              <a:ln>
                <a:solidFill>
                  <a:srgbClr val="D91962">
                    <a:alpha val="0"/>
                  </a:srgb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169877" y="3517644"/>
            <a:ext cx="63305" cy="474785"/>
          </a:xfrm>
          <a:prstGeom prst="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19" name="직사각형 18"/>
          <p:cNvSpPr/>
          <p:nvPr/>
        </p:nvSpPr>
        <p:spPr>
          <a:xfrm>
            <a:off x="5373692" y="3570370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2. </a:t>
            </a:r>
            <a:r>
              <a:rPr lang="ko-KR" altLang="en-US" b="1" spc="-10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사업진행 현황</a:t>
            </a:r>
            <a:endParaRPr lang="ko-KR" altLang="en-US" b="1" spc="-100" dirty="0">
              <a:ln>
                <a:solidFill>
                  <a:srgbClr val="D91962">
                    <a:alpha val="0"/>
                  </a:srgb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48836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274583" y="242557"/>
            <a:ext cx="1273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spc="-10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1. </a:t>
            </a:r>
            <a:r>
              <a:rPr lang="ko-KR" altLang="en-US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사업개요</a:t>
            </a:r>
            <a:endParaRPr lang="ko-KR" altLang="en-US" sz="1400" spc="-100" dirty="0">
              <a:ln>
                <a:solidFill>
                  <a:srgbClr val="D91962">
                    <a:alpha val="0"/>
                  </a:srgb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EB3C-491B-4B39-9384-ADDF417C6D36}" type="slidenum">
              <a:rPr lang="ko-KR" altLang="en-US" smtClean="0"/>
              <a:t>3</a:t>
            </a:fld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96" y="2238848"/>
            <a:ext cx="7557665" cy="3846642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470414" y="793773"/>
            <a:ext cx="8107960" cy="781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1400" b="1" dirty="0">
                <a:solidFill>
                  <a:srgbClr val="333333"/>
                </a:solidFill>
                <a:latin typeface="Asiaｽﾅｰ昉・Identity-H"/>
                <a:ea typeface="바탕" panose="02030600000101010101" pitchFamily="18" charset="-127"/>
              </a:rPr>
              <a:t>◇</a:t>
            </a:r>
            <a:r>
              <a:rPr lang="ko-KR" altLang="en-US" sz="1400" b="1" dirty="0" smtClean="0">
                <a:solidFill>
                  <a:srgbClr val="333333"/>
                </a:solidFill>
                <a:latin typeface="Asiaｽﾅｰ昉・Identity-H"/>
              </a:rPr>
              <a:t> 사업 소개</a:t>
            </a:r>
            <a:endParaRPr lang="en-US" altLang="ko-KR" sz="1400" b="1" dirty="0" smtClean="0">
              <a:solidFill>
                <a:srgbClr val="333333"/>
              </a:solidFill>
              <a:latin typeface="Asiaｽﾅｰ昉・Identity-H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1200" dirty="0" smtClean="0">
                <a:solidFill>
                  <a:srgbClr val="333333"/>
                </a:solidFill>
                <a:latin typeface="Asiaｽﾅｰ昉・Identity-H"/>
              </a:rPr>
              <a:t>   - </a:t>
            </a:r>
            <a:r>
              <a:rPr lang="ko-KR" altLang="en-US" sz="1200" dirty="0" smtClean="0">
                <a:solidFill>
                  <a:srgbClr val="333333"/>
                </a:solidFill>
                <a:latin typeface="Asiaｽﾅｰ昉・Identity-H"/>
              </a:rPr>
              <a:t>연구소</a:t>
            </a:r>
            <a:r>
              <a:rPr lang="en-US" altLang="ko-KR" sz="1200" dirty="0">
                <a:solidFill>
                  <a:srgbClr val="333333"/>
                </a:solidFill>
                <a:latin typeface="Asiaｽﾅｰ昉・Identity-H"/>
              </a:rPr>
              <a:t>/ </a:t>
            </a:r>
            <a:r>
              <a:rPr lang="ko-KR" altLang="en-US" sz="1200" dirty="0">
                <a:solidFill>
                  <a:srgbClr val="333333"/>
                </a:solidFill>
                <a:latin typeface="Asiaｽﾅｰ昉・Identity-H"/>
              </a:rPr>
              <a:t>대학의</a:t>
            </a:r>
            <a:r>
              <a:rPr lang="ko-KR" altLang="en-US" sz="1200" b="1" dirty="0">
                <a:solidFill>
                  <a:srgbClr val="333333"/>
                </a:solidFill>
                <a:latin typeface="Asiaｽﾅｰ昉・Identity-H"/>
              </a:rPr>
              <a:t> </a:t>
            </a:r>
            <a:r>
              <a:rPr lang="ko-KR" altLang="en-US" sz="1400" b="1" dirty="0">
                <a:solidFill>
                  <a:srgbClr val="333333"/>
                </a:solidFill>
                <a:latin typeface="Asiaｽﾅｰ昉・Identity-H"/>
              </a:rPr>
              <a:t>우수기술을 </a:t>
            </a:r>
            <a:r>
              <a:rPr lang="ko-KR" altLang="en-US" sz="1400" b="1" dirty="0" smtClean="0">
                <a:solidFill>
                  <a:srgbClr val="333333"/>
                </a:solidFill>
                <a:latin typeface="Asiaｽﾅｰ昉・Identity-H"/>
              </a:rPr>
              <a:t>영상으로 제작하여 기업에게 홍보하는 </a:t>
            </a:r>
            <a:r>
              <a:rPr lang="ko-KR" altLang="en-US" sz="1400" b="1" dirty="0">
                <a:solidFill>
                  <a:srgbClr val="333333"/>
                </a:solidFill>
                <a:latin typeface="Asiaｽﾅｰ昉・Identity-H"/>
              </a:rPr>
              <a:t>공유 </a:t>
            </a:r>
            <a:r>
              <a:rPr lang="ko-KR" altLang="en-US" sz="1400" b="1" dirty="0" smtClean="0">
                <a:solidFill>
                  <a:srgbClr val="333333"/>
                </a:solidFill>
                <a:latin typeface="Asiaｽﾅｰ昉・Identity-H"/>
              </a:rPr>
              <a:t>플랫폼</a:t>
            </a:r>
            <a:endParaRPr lang="ko-KR" altLang="en-US" sz="1200" b="1" dirty="0">
              <a:solidFill>
                <a:srgbClr val="333333"/>
              </a:solidFill>
              <a:latin typeface="Asiaｽﾅｰ昉・Identity-H"/>
            </a:endParaRPr>
          </a:p>
        </p:txBody>
      </p:sp>
    </p:spTree>
    <p:extLst>
      <p:ext uri="{BB962C8B-B14F-4D97-AF65-F5344CB8AC3E}">
        <p14:creationId xmlns:p14="http://schemas.microsoft.com/office/powerpoint/2010/main" val="3286784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/>
        </p:nvSpPr>
        <p:spPr>
          <a:xfrm>
            <a:off x="274583" y="242557"/>
            <a:ext cx="12795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2. </a:t>
            </a:r>
            <a:r>
              <a:rPr lang="ko-KR" altLang="en-US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회사소개</a:t>
            </a:r>
            <a:endParaRPr lang="ko-KR" altLang="en-US" sz="1600" spc="-100" dirty="0">
              <a:ln>
                <a:solidFill>
                  <a:srgbClr val="D91962">
                    <a:alpha val="0"/>
                  </a:srgb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3914775" y="3526908"/>
            <a:ext cx="1314450" cy="131445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4301" y="1633330"/>
            <a:ext cx="89439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0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z="30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대학교와 연구소의</a:t>
            </a:r>
            <a:r>
              <a:rPr lang="en-US" altLang="ko-KR" sz="30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0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우수 기술을</a:t>
            </a:r>
            <a:r>
              <a:rPr lang="en-US" altLang="ko-KR" sz="30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</a:p>
          <a:p>
            <a:pPr algn="ctr"/>
            <a:r>
              <a:rPr lang="en-US" altLang="ko-KR" sz="3000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3</a:t>
            </a:r>
            <a:r>
              <a:rPr lang="ko-KR" altLang="en-US" sz="30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분 영상으로 제작 </a:t>
            </a:r>
            <a:r>
              <a:rPr lang="en-US" altLang="ko-KR" sz="30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/</a:t>
            </a:r>
            <a:r>
              <a:rPr lang="ko-KR" altLang="en-US" sz="30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홍보하는 회사</a:t>
            </a:r>
            <a:r>
              <a:rPr lang="en-US" altLang="ko-KR" sz="30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endParaRPr lang="ko-KR" altLang="en-US" sz="30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타원 18"/>
          <p:cNvSpPr/>
          <p:nvPr/>
        </p:nvSpPr>
        <p:spPr>
          <a:xfrm rot="512259">
            <a:off x="2524126" y="3604692"/>
            <a:ext cx="642137" cy="642137"/>
          </a:xfrm>
          <a:prstGeom prst="ellipse">
            <a:avLst/>
          </a:prstGeom>
          <a:noFill/>
          <a:ln w="381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>
              <a:solidFill>
                <a:prstClr val="white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245702" y="3460818"/>
            <a:ext cx="417058" cy="417058"/>
          </a:xfrm>
          <a:prstGeom prst="ellipse">
            <a:avLst/>
          </a:prstGeom>
          <a:noFill/>
          <a:ln w="381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>
              <a:solidFill>
                <a:prstClr val="white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3298661" y="4147088"/>
            <a:ext cx="291278" cy="291278"/>
          </a:xfrm>
          <a:prstGeom prst="ellipse">
            <a:avLst/>
          </a:prstGeom>
          <a:noFill/>
          <a:ln w="381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>
              <a:solidFill>
                <a:prstClr val="white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 rot="19381344">
            <a:off x="3623039" y="4699924"/>
            <a:ext cx="251558" cy="248249"/>
          </a:xfrm>
          <a:prstGeom prst="ellipse">
            <a:avLst/>
          </a:prstGeom>
          <a:noFill/>
          <a:ln w="381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>
              <a:solidFill>
                <a:prstClr val="white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 rot="18911775">
            <a:off x="3068881" y="4575072"/>
            <a:ext cx="399227" cy="399227"/>
          </a:xfrm>
          <a:prstGeom prst="ellipse">
            <a:avLst/>
          </a:prstGeom>
          <a:noFill/>
          <a:ln w="381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>
              <a:solidFill>
                <a:prstClr val="white"/>
              </a:solidFill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3656139" y="3786299"/>
            <a:ext cx="291278" cy="12578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>
            <a:stCxn id="19" idx="6"/>
          </p:cNvCxnSpPr>
          <p:nvPr/>
        </p:nvCxnSpPr>
        <p:spPr>
          <a:xfrm>
            <a:off x="3162705" y="3973426"/>
            <a:ext cx="749099" cy="112676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>
            <a:stCxn id="21" idx="6"/>
          </p:cNvCxnSpPr>
          <p:nvPr/>
        </p:nvCxnSpPr>
        <p:spPr>
          <a:xfrm flipV="1">
            <a:off x="3589939" y="4245207"/>
            <a:ext cx="316378" cy="4752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>
            <a:stCxn id="23" idx="6"/>
          </p:cNvCxnSpPr>
          <p:nvPr/>
        </p:nvCxnSpPr>
        <p:spPr>
          <a:xfrm flipV="1">
            <a:off x="3410125" y="4398827"/>
            <a:ext cx="523624" cy="235195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>
            <a:stCxn id="22" idx="6"/>
          </p:cNvCxnSpPr>
          <p:nvPr/>
        </p:nvCxnSpPr>
        <p:spPr>
          <a:xfrm flipV="1">
            <a:off x="3849299" y="4541473"/>
            <a:ext cx="161259" cy="20692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타원 28"/>
          <p:cNvSpPr/>
          <p:nvPr/>
        </p:nvSpPr>
        <p:spPr>
          <a:xfrm rot="607189">
            <a:off x="5939639" y="3756950"/>
            <a:ext cx="642137" cy="642137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>
              <a:solidFill>
                <a:prstClr val="white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 rot="20019208">
            <a:off x="5568921" y="3407858"/>
            <a:ext cx="417058" cy="417058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>
              <a:solidFill>
                <a:prstClr val="white"/>
              </a:solidFill>
            </a:endParaRPr>
          </a:p>
        </p:txBody>
      </p:sp>
      <p:sp>
        <p:nvSpPr>
          <p:cNvPr id="31" name="타원 30"/>
          <p:cNvSpPr/>
          <p:nvPr/>
        </p:nvSpPr>
        <p:spPr>
          <a:xfrm rot="1664994">
            <a:off x="5489482" y="4160327"/>
            <a:ext cx="291278" cy="291278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>
              <a:solidFill>
                <a:prstClr val="white"/>
              </a:solidFill>
            </a:endParaRPr>
          </a:p>
        </p:txBody>
      </p:sp>
      <p:sp>
        <p:nvSpPr>
          <p:cNvPr id="32" name="타원 31"/>
          <p:cNvSpPr/>
          <p:nvPr/>
        </p:nvSpPr>
        <p:spPr>
          <a:xfrm rot="736071">
            <a:off x="5272309" y="4698638"/>
            <a:ext cx="251558" cy="248249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>
              <a:solidFill>
                <a:prstClr val="white"/>
              </a:solidFill>
            </a:endParaRPr>
          </a:p>
        </p:txBody>
      </p:sp>
      <p:sp>
        <p:nvSpPr>
          <p:cNvPr id="33" name="타원 32"/>
          <p:cNvSpPr/>
          <p:nvPr/>
        </p:nvSpPr>
        <p:spPr>
          <a:xfrm rot="18911775">
            <a:off x="5663518" y="4555212"/>
            <a:ext cx="399227" cy="399227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>
              <a:solidFill>
                <a:prstClr val="white"/>
              </a:solidFill>
            </a:endParaRPr>
          </a:p>
        </p:txBody>
      </p:sp>
      <p:cxnSp>
        <p:nvCxnSpPr>
          <p:cNvPr id="34" name="직선 연결선 33"/>
          <p:cNvCxnSpPr>
            <a:endCxn id="30" idx="2"/>
          </p:cNvCxnSpPr>
          <p:nvPr/>
        </p:nvCxnSpPr>
        <p:spPr>
          <a:xfrm rot="5400000" flipH="1" flipV="1">
            <a:off x="5293086" y="3539841"/>
            <a:ext cx="128405" cy="466587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/>
          <p:cNvCxnSpPr>
            <a:endCxn id="29" idx="2"/>
          </p:cNvCxnSpPr>
          <p:nvPr/>
        </p:nvCxnSpPr>
        <p:spPr>
          <a:xfrm flipV="1">
            <a:off x="5195621" y="4021605"/>
            <a:ext cx="749014" cy="9634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/>
          <p:cNvCxnSpPr>
            <a:endCxn id="31" idx="2"/>
          </p:cNvCxnSpPr>
          <p:nvPr/>
        </p:nvCxnSpPr>
        <p:spPr>
          <a:xfrm>
            <a:off x="5239512" y="4168398"/>
            <a:ext cx="266720" cy="69757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/>
          <p:cNvCxnSpPr>
            <a:endCxn id="33" idx="0"/>
          </p:cNvCxnSpPr>
          <p:nvPr/>
        </p:nvCxnSpPr>
        <p:spPr>
          <a:xfrm>
            <a:off x="5212080" y="4343963"/>
            <a:ext cx="510388" cy="26923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/>
          <p:cNvCxnSpPr>
            <a:stCxn id="32" idx="1"/>
          </p:cNvCxnSpPr>
          <p:nvPr/>
        </p:nvCxnSpPr>
        <p:spPr>
          <a:xfrm rot="16200000" flipV="1">
            <a:off x="5122291" y="4510562"/>
            <a:ext cx="220518" cy="194558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그림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366" y="3793935"/>
            <a:ext cx="799314" cy="805658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EB3C-491B-4B39-9384-ADDF417C6D36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027471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274583" y="242557"/>
            <a:ext cx="22397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2. </a:t>
            </a:r>
            <a:r>
              <a:rPr lang="ko-KR" altLang="en-US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회사소개 </a:t>
            </a:r>
            <a:r>
              <a:rPr lang="en-US" altLang="ko-KR" sz="1600" spc="-100" dirty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600" spc="-100" dirty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기본소개</a:t>
            </a:r>
            <a:r>
              <a:rPr lang="en-US" altLang="ko-KR" sz="1600" spc="-100" dirty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1600" spc="-100" dirty="0">
              <a:ln>
                <a:solidFill>
                  <a:srgbClr val="D91962">
                    <a:alpha val="0"/>
                  </a:srgb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119" name="그룹 118"/>
          <p:cNvGrpSpPr/>
          <p:nvPr/>
        </p:nvGrpSpPr>
        <p:grpSpPr>
          <a:xfrm>
            <a:off x="915647" y="1229775"/>
            <a:ext cx="6995134" cy="498705"/>
            <a:chOff x="917608" y="1229775"/>
            <a:chExt cx="6995134" cy="498705"/>
          </a:xfrm>
        </p:grpSpPr>
        <p:grpSp>
          <p:nvGrpSpPr>
            <p:cNvPr id="79" name="그룹 78"/>
            <p:cNvGrpSpPr/>
            <p:nvPr/>
          </p:nvGrpSpPr>
          <p:grpSpPr>
            <a:xfrm>
              <a:off x="917608" y="1229775"/>
              <a:ext cx="6995134" cy="468752"/>
              <a:chOff x="995781" y="4009596"/>
              <a:chExt cx="8393642" cy="625002"/>
            </a:xfrm>
          </p:grpSpPr>
          <p:sp>
            <p:nvSpPr>
              <p:cNvPr id="112" name="직사각형 111"/>
              <p:cNvSpPr/>
              <p:nvPr/>
            </p:nvSpPr>
            <p:spPr>
              <a:xfrm rot="10800000" flipV="1">
                <a:off x="995781" y="4213905"/>
                <a:ext cx="1634364" cy="419688"/>
              </a:xfrm>
              <a:prstGeom prst="rect">
                <a:avLst/>
              </a:prstGeom>
              <a:solidFill>
                <a:srgbClr val="4472C4">
                  <a:lumMod val="20000"/>
                  <a:lumOff val="8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  <p:sp>
            <p:nvSpPr>
              <p:cNvPr id="113" name="직각 삼각형 112"/>
              <p:cNvSpPr/>
              <p:nvPr/>
            </p:nvSpPr>
            <p:spPr>
              <a:xfrm flipH="1" flipV="1">
                <a:off x="2081359" y="4421331"/>
                <a:ext cx="560292" cy="213267"/>
              </a:xfrm>
              <a:prstGeom prst="rtTriangle">
                <a:avLst/>
              </a:prstGeom>
              <a:solidFill>
                <a:srgbClr val="5B9BD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  <p:sp>
            <p:nvSpPr>
              <p:cNvPr id="114" name="직사각형 113"/>
              <p:cNvSpPr/>
              <p:nvPr/>
            </p:nvSpPr>
            <p:spPr>
              <a:xfrm rot="10800000" flipV="1">
                <a:off x="2085457" y="4009596"/>
                <a:ext cx="7303966" cy="419688"/>
              </a:xfrm>
              <a:prstGeom prst="rect">
                <a:avLst/>
              </a:prstGeom>
              <a:solidFill>
                <a:sysClr val="window" lastClr="FFFFFF">
                  <a:lumMod val="9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82" name="직사각형 81"/>
            <p:cNvSpPr/>
            <p:nvPr/>
          </p:nvSpPr>
          <p:spPr>
            <a:xfrm>
              <a:off x="2248926" y="1276644"/>
              <a:ext cx="3681237" cy="300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57213" marR="0" lvl="0" indent="-557213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2015</a:t>
              </a:r>
              <a:r>
                <a:rPr kumimoji="0" lang="ko-KR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년 </a:t>
              </a:r>
              <a:r>
                <a:rPr kumimoji="0" lang="en-US" altLang="ko-KR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02</a:t>
              </a:r>
              <a:r>
                <a:rPr kumimoji="0" lang="ko-KR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월 </a:t>
              </a:r>
              <a:r>
                <a:rPr kumimoji="0" lang="en-US" altLang="ko-KR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13</a:t>
              </a:r>
              <a:r>
                <a:rPr kumimoji="0" lang="ko-KR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일</a:t>
              </a:r>
              <a:r>
                <a:rPr kumimoji="0" lang="en-US" altLang="ko-KR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(</a:t>
              </a:r>
              <a:r>
                <a:rPr kumimoji="0" lang="ko-KR" altLang="en-US" sz="135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대표자</a:t>
              </a:r>
              <a:r>
                <a:rPr kumimoji="0" lang="en-US" altLang="ko-KR" sz="135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:</a:t>
              </a:r>
              <a:r>
                <a:rPr kumimoji="0" lang="ko-KR" altLang="en-US" sz="135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 김진수</a:t>
              </a:r>
              <a:r>
                <a:rPr kumimoji="0" lang="en-US" altLang="ko-KR" sz="135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  <a:endParaRPr kumimoji="0" lang="en-US" altLang="ko-KR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993156" y="1359148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설립일</a:t>
              </a: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118" name="그룹 117"/>
          <p:cNvGrpSpPr/>
          <p:nvPr/>
        </p:nvGrpSpPr>
        <p:grpSpPr>
          <a:xfrm>
            <a:off x="916300" y="2031764"/>
            <a:ext cx="6995134" cy="497222"/>
            <a:chOff x="917608" y="1790883"/>
            <a:chExt cx="6995134" cy="497222"/>
          </a:xfrm>
        </p:grpSpPr>
        <p:grpSp>
          <p:nvGrpSpPr>
            <p:cNvPr id="80" name="그룹 79"/>
            <p:cNvGrpSpPr/>
            <p:nvPr/>
          </p:nvGrpSpPr>
          <p:grpSpPr>
            <a:xfrm>
              <a:off x="917608" y="1790883"/>
              <a:ext cx="6995134" cy="468752"/>
              <a:chOff x="995781" y="4009596"/>
              <a:chExt cx="8393642" cy="625002"/>
            </a:xfrm>
          </p:grpSpPr>
          <p:sp>
            <p:nvSpPr>
              <p:cNvPr id="109" name="직사각형 108"/>
              <p:cNvSpPr/>
              <p:nvPr/>
            </p:nvSpPr>
            <p:spPr>
              <a:xfrm rot="10800000" flipV="1">
                <a:off x="995781" y="4213905"/>
                <a:ext cx="1634364" cy="419688"/>
              </a:xfrm>
              <a:prstGeom prst="rect">
                <a:avLst/>
              </a:prstGeom>
              <a:solidFill>
                <a:srgbClr val="4472C4">
                  <a:lumMod val="20000"/>
                  <a:lumOff val="8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  <p:sp>
            <p:nvSpPr>
              <p:cNvPr id="110" name="직각 삼각형 109"/>
              <p:cNvSpPr/>
              <p:nvPr/>
            </p:nvSpPr>
            <p:spPr>
              <a:xfrm flipH="1" flipV="1">
                <a:off x="2081359" y="4421331"/>
                <a:ext cx="560292" cy="213267"/>
              </a:xfrm>
              <a:prstGeom prst="rtTriangle">
                <a:avLst/>
              </a:prstGeom>
              <a:solidFill>
                <a:srgbClr val="5B9BD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  <p:sp>
            <p:nvSpPr>
              <p:cNvPr id="111" name="직사각형 110"/>
              <p:cNvSpPr/>
              <p:nvPr/>
            </p:nvSpPr>
            <p:spPr>
              <a:xfrm rot="10800000" flipV="1">
                <a:off x="2085457" y="4009596"/>
                <a:ext cx="7303966" cy="419688"/>
              </a:xfrm>
              <a:prstGeom prst="rect">
                <a:avLst/>
              </a:prstGeom>
              <a:solidFill>
                <a:sysClr val="window" lastClr="FFFFFF">
                  <a:lumMod val="9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84" name="TextBox 83"/>
            <p:cNvSpPr txBox="1"/>
            <p:nvPr/>
          </p:nvSpPr>
          <p:spPr>
            <a:xfrm>
              <a:off x="969111" y="1918773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자본금</a:t>
              </a: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86" name="직사각형 85"/>
            <p:cNvSpPr/>
            <p:nvPr/>
          </p:nvSpPr>
          <p:spPr>
            <a:xfrm>
              <a:off x="2248926" y="1823652"/>
              <a:ext cx="2181368" cy="300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57213" marR="0" lvl="0" indent="-557213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kumimoji="0" lang="ko-KR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천 </a:t>
              </a:r>
              <a:r>
                <a:rPr kumimoji="0" lang="en-US" altLang="ko-KR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500</a:t>
              </a:r>
              <a:r>
                <a:rPr kumimoji="0" lang="ko-KR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만원</a:t>
              </a:r>
              <a:endParaRPr kumimoji="0" lang="en-US" altLang="ko-KR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117" name="그룹 116"/>
          <p:cNvGrpSpPr/>
          <p:nvPr/>
        </p:nvGrpSpPr>
        <p:grpSpPr>
          <a:xfrm>
            <a:off x="916953" y="2832270"/>
            <a:ext cx="6995134" cy="497222"/>
            <a:chOff x="917608" y="2351992"/>
            <a:chExt cx="6995134" cy="497222"/>
          </a:xfrm>
        </p:grpSpPr>
        <p:grpSp>
          <p:nvGrpSpPr>
            <p:cNvPr id="81" name="그룹 80"/>
            <p:cNvGrpSpPr/>
            <p:nvPr/>
          </p:nvGrpSpPr>
          <p:grpSpPr>
            <a:xfrm>
              <a:off x="917608" y="2351992"/>
              <a:ext cx="6995134" cy="468752"/>
              <a:chOff x="995781" y="4009596"/>
              <a:chExt cx="8393642" cy="625002"/>
            </a:xfrm>
          </p:grpSpPr>
          <p:sp>
            <p:nvSpPr>
              <p:cNvPr id="106" name="직사각형 105"/>
              <p:cNvSpPr/>
              <p:nvPr/>
            </p:nvSpPr>
            <p:spPr>
              <a:xfrm rot="10800000" flipV="1">
                <a:off x="995781" y="4213905"/>
                <a:ext cx="1634364" cy="419688"/>
              </a:xfrm>
              <a:prstGeom prst="rect">
                <a:avLst/>
              </a:prstGeom>
              <a:solidFill>
                <a:srgbClr val="4472C4">
                  <a:lumMod val="20000"/>
                  <a:lumOff val="8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  <p:sp>
            <p:nvSpPr>
              <p:cNvPr id="107" name="직각 삼각형 106"/>
              <p:cNvSpPr/>
              <p:nvPr/>
            </p:nvSpPr>
            <p:spPr>
              <a:xfrm flipH="1" flipV="1">
                <a:off x="2081359" y="4421331"/>
                <a:ext cx="560292" cy="213267"/>
              </a:xfrm>
              <a:prstGeom prst="rtTriangle">
                <a:avLst/>
              </a:prstGeom>
              <a:solidFill>
                <a:srgbClr val="5B9BD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  <p:sp>
            <p:nvSpPr>
              <p:cNvPr id="108" name="직사각형 107"/>
              <p:cNvSpPr/>
              <p:nvPr/>
            </p:nvSpPr>
            <p:spPr>
              <a:xfrm rot="10800000" flipV="1">
                <a:off x="2085457" y="4009596"/>
                <a:ext cx="7303966" cy="419688"/>
              </a:xfrm>
              <a:prstGeom prst="rect">
                <a:avLst/>
              </a:prstGeom>
              <a:solidFill>
                <a:sysClr val="window" lastClr="FFFFFF">
                  <a:lumMod val="9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85" name="TextBox 84"/>
            <p:cNvSpPr txBox="1"/>
            <p:nvPr/>
          </p:nvSpPr>
          <p:spPr>
            <a:xfrm>
              <a:off x="967909" y="2479882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매출</a:t>
              </a:r>
              <a:r>
                <a:rPr kumimoji="0" lang="ko-KR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액</a:t>
              </a:r>
            </a:p>
          </p:txBody>
        </p:sp>
        <p:sp>
          <p:nvSpPr>
            <p:cNvPr id="87" name="직사각형 86"/>
            <p:cNvSpPr/>
            <p:nvPr/>
          </p:nvSpPr>
          <p:spPr>
            <a:xfrm>
              <a:off x="2248925" y="2409354"/>
              <a:ext cx="3954503" cy="300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57213" marR="0" lvl="0" indent="-557213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1</a:t>
              </a:r>
              <a:r>
                <a:rPr kumimoji="0" lang="ko-KR" altLang="en-US" sz="135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억원</a:t>
              </a:r>
              <a:r>
                <a:rPr kumimoji="0" lang="en-US" altLang="ko-KR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(2015</a:t>
              </a:r>
              <a:r>
                <a:rPr kumimoji="0" lang="ko-KR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년</a:t>
              </a:r>
              <a:r>
                <a:rPr kumimoji="0" lang="en-US" altLang="ko-KR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</a:p>
          </p:txBody>
        </p:sp>
      </p:grpSp>
      <p:grpSp>
        <p:nvGrpSpPr>
          <p:cNvPr id="116" name="그룹 115"/>
          <p:cNvGrpSpPr/>
          <p:nvPr/>
        </p:nvGrpSpPr>
        <p:grpSpPr>
          <a:xfrm>
            <a:off x="917608" y="3632776"/>
            <a:ext cx="6995134" cy="498705"/>
            <a:chOff x="917608" y="2950059"/>
            <a:chExt cx="6995134" cy="498705"/>
          </a:xfrm>
        </p:grpSpPr>
        <p:grpSp>
          <p:nvGrpSpPr>
            <p:cNvPr id="88" name="그룹 87"/>
            <p:cNvGrpSpPr/>
            <p:nvPr/>
          </p:nvGrpSpPr>
          <p:grpSpPr>
            <a:xfrm>
              <a:off x="917608" y="2950059"/>
              <a:ext cx="6995134" cy="468752"/>
              <a:chOff x="995781" y="4009596"/>
              <a:chExt cx="8393642" cy="625002"/>
            </a:xfrm>
          </p:grpSpPr>
          <p:sp>
            <p:nvSpPr>
              <p:cNvPr id="103" name="직사각형 102"/>
              <p:cNvSpPr/>
              <p:nvPr/>
            </p:nvSpPr>
            <p:spPr>
              <a:xfrm rot="10800000" flipV="1">
                <a:off x="995781" y="4213905"/>
                <a:ext cx="1634364" cy="419688"/>
              </a:xfrm>
              <a:prstGeom prst="rect">
                <a:avLst/>
              </a:prstGeom>
              <a:solidFill>
                <a:srgbClr val="4472C4">
                  <a:lumMod val="20000"/>
                  <a:lumOff val="8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  <p:sp>
            <p:nvSpPr>
              <p:cNvPr id="104" name="직각 삼각형 103"/>
              <p:cNvSpPr/>
              <p:nvPr/>
            </p:nvSpPr>
            <p:spPr>
              <a:xfrm flipH="1" flipV="1">
                <a:off x="2081359" y="4421331"/>
                <a:ext cx="560292" cy="213267"/>
              </a:xfrm>
              <a:prstGeom prst="rtTriangle">
                <a:avLst/>
              </a:prstGeom>
              <a:solidFill>
                <a:srgbClr val="5B9BD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  <p:sp>
            <p:nvSpPr>
              <p:cNvPr id="105" name="직사각형 104"/>
              <p:cNvSpPr/>
              <p:nvPr/>
            </p:nvSpPr>
            <p:spPr>
              <a:xfrm rot="10800000" flipV="1">
                <a:off x="2085457" y="4009596"/>
                <a:ext cx="7303966" cy="419688"/>
              </a:xfrm>
              <a:prstGeom prst="rect">
                <a:avLst/>
              </a:prstGeom>
              <a:solidFill>
                <a:sysClr val="window" lastClr="FFFFFF">
                  <a:lumMod val="9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89" name="TextBox 88"/>
            <p:cNvSpPr txBox="1"/>
            <p:nvPr/>
          </p:nvSpPr>
          <p:spPr>
            <a:xfrm>
              <a:off x="993156" y="3079432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직원수</a:t>
              </a: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90" name="직사각형 89"/>
            <p:cNvSpPr/>
            <p:nvPr/>
          </p:nvSpPr>
          <p:spPr>
            <a:xfrm>
              <a:off x="2248925" y="2960527"/>
              <a:ext cx="3954503" cy="300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57213" marR="0" lvl="0" indent="-557213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35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정직원</a:t>
              </a:r>
              <a:r>
                <a:rPr kumimoji="0" lang="ko-KR" altLang="en-US" sz="135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 </a:t>
              </a:r>
              <a:r>
                <a:rPr lang="en-US" altLang="ko-KR" sz="1350" kern="0" dirty="0" smtClean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9</a:t>
              </a:r>
              <a:r>
                <a:rPr kumimoji="0" lang="ko-KR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명</a:t>
              </a:r>
              <a:r>
                <a:rPr kumimoji="0" lang="en-US" altLang="ko-KR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, </a:t>
              </a:r>
              <a:r>
                <a:rPr kumimoji="0" lang="ko-KR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프리랜서 </a:t>
              </a:r>
              <a:r>
                <a:rPr kumimoji="0" lang="en-US" altLang="ko-KR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kumimoji="0" lang="ko-KR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명</a:t>
              </a:r>
              <a:endParaRPr kumimoji="0" lang="en-US" altLang="ko-KR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115" name="그룹 114"/>
          <p:cNvGrpSpPr/>
          <p:nvPr/>
        </p:nvGrpSpPr>
        <p:grpSpPr>
          <a:xfrm>
            <a:off x="914341" y="4434765"/>
            <a:ext cx="6995134" cy="498706"/>
            <a:chOff x="914341" y="3564018"/>
            <a:chExt cx="6995134" cy="498706"/>
          </a:xfrm>
        </p:grpSpPr>
        <p:grpSp>
          <p:nvGrpSpPr>
            <p:cNvPr id="91" name="그룹 90"/>
            <p:cNvGrpSpPr/>
            <p:nvPr/>
          </p:nvGrpSpPr>
          <p:grpSpPr>
            <a:xfrm>
              <a:off x="914341" y="3564018"/>
              <a:ext cx="6995134" cy="468752"/>
              <a:chOff x="995781" y="4009596"/>
              <a:chExt cx="8393642" cy="625002"/>
            </a:xfrm>
          </p:grpSpPr>
          <p:sp>
            <p:nvSpPr>
              <p:cNvPr id="100" name="직사각형 99"/>
              <p:cNvSpPr/>
              <p:nvPr/>
            </p:nvSpPr>
            <p:spPr>
              <a:xfrm rot="10800000" flipV="1">
                <a:off x="995781" y="4213905"/>
                <a:ext cx="1634364" cy="419688"/>
              </a:xfrm>
              <a:prstGeom prst="rect">
                <a:avLst/>
              </a:prstGeom>
              <a:solidFill>
                <a:srgbClr val="4472C4">
                  <a:lumMod val="20000"/>
                  <a:lumOff val="8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  <p:sp>
            <p:nvSpPr>
              <p:cNvPr id="101" name="직각 삼각형 100"/>
              <p:cNvSpPr/>
              <p:nvPr/>
            </p:nvSpPr>
            <p:spPr>
              <a:xfrm flipH="1" flipV="1">
                <a:off x="2081359" y="4421331"/>
                <a:ext cx="560292" cy="213267"/>
              </a:xfrm>
              <a:prstGeom prst="rtTriangle">
                <a:avLst/>
              </a:prstGeom>
              <a:solidFill>
                <a:srgbClr val="5B9BD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  <p:sp>
            <p:nvSpPr>
              <p:cNvPr id="102" name="직사각형 101"/>
              <p:cNvSpPr/>
              <p:nvPr/>
            </p:nvSpPr>
            <p:spPr>
              <a:xfrm rot="10800000" flipV="1">
                <a:off x="2085457" y="4009596"/>
                <a:ext cx="7303966" cy="419688"/>
              </a:xfrm>
              <a:prstGeom prst="rect">
                <a:avLst/>
              </a:prstGeom>
              <a:solidFill>
                <a:sysClr val="window" lastClr="FFFFFF">
                  <a:lumMod val="9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92" name="TextBox 91"/>
            <p:cNvSpPr txBox="1"/>
            <p:nvPr/>
          </p:nvSpPr>
          <p:spPr>
            <a:xfrm>
              <a:off x="989889" y="3693392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사무실</a:t>
              </a: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93" name="직사각형 92"/>
            <p:cNvSpPr/>
            <p:nvPr/>
          </p:nvSpPr>
          <p:spPr>
            <a:xfrm>
              <a:off x="2245658" y="3574487"/>
              <a:ext cx="4213535" cy="300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57213" marR="0" lvl="0" indent="-557213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서울시 강남구 논현동 </a:t>
              </a:r>
              <a:r>
                <a:rPr kumimoji="0" lang="en-US" altLang="ko-KR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63-6</a:t>
              </a:r>
              <a:r>
                <a:rPr kumimoji="0" lang="ko-KR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번지 </a:t>
              </a:r>
              <a:r>
                <a:rPr kumimoji="0" lang="ko-KR" altLang="en-US" sz="135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동암빌딩</a:t>
              </a:r>
              <a:r>
                <a:rPr kumimoji="0" lang="ko-KR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 </a:t>
              </a:r>
              <a:r>
                <a:rPr kumimoji="0" lang="en-US" altLang="ko-KR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401</a:t>
              </a:r>
              <a:r>
                <a:rPr kumimoji="0" lang="ko-KR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호</a:t>
              </a:r>
              <a:endParaRPr kumimoji="0" lang="en-US" altLang="ko-KR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914994" y="5236753"/>
            <a:ext cx="6995134" cy="741101"/>
            <a:chOff x="914341" y="4070202"/>
            <a:chExt cx="6995134" cy="741101"/>
          </a:xfrm>
        </p:grpSpPr>
        <p:grpSp>
          <p:nvGrpSpPr>
            <p:cNvPr id="94" name="그룹 93"/>
            <p:cNvGrpSpPr/>
            <p:nvPr/>
          </p:nvGrpSpPr>
          <p:grpSpPr>
            <a:xfrm>
              <a:off x="914341" y="4070202"/>
              <a:ext cx="6995134" cy="741101"/>
              <a:chOff x="995781" y="4009596"/>
              <a:chExt cx="8393642" cy="625002"/>
            </a:xfrm>
          </p:grpSpPr>
          <p:sp>
            <p:nvSpPr>
              <p:cNvPr id="97" name="직사각형 96"/>
              <p:cNvSpPr/>
              <p:nvPr/>
            </p:nvSpPr>
            <p:spPr>
              <a:xfrm rot="10800000" flipV="1">
                <a:off x="995781" y="4213905"/>
                <a:ext cx="1634364" cy="419688"/>
              </a:xfrm>
              <a:prstGeom prst="rect">
                <a:avLst/>
              </a:prstGeom>
              <a:solidFill>
                <a:srgbClr val="4472C4">
                  <a:lumMod val="20000"/>
                  <a:lumOff val="8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  <p:sp>
            <p:nvSpPr>
              <p:cNvPr id="98" name="직각 삼각형 97"/>
              <p:cNvSpPr/>
              <p:nvPr/>
            </p:nvSpPr>
            <p:spPr>
              <a:xfrm flipH="1" flipV="1">
                <a:off x="2081359" y="4421331"/>
                <a:ext cx="560292" cy="213267"/>
              </a:xfrm>
              <a:prstGeom prst="rtTriangle">
                <a:avLst/>
              </a:prstGeom>
              <a:solidFill>
                <a:srgbClr val="5B9BD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  <p:sp>
            <p:nvSpPr>
              <p:cNvPr id="99" name="직사각형 98"/>
              <p:cNvSpPr/>
              <p:nvPr/>
            </p:nvSpPr>
            <p:spPr>
              <a:xfrm rot="10800000" flipV="1">
                <a:off x="2085457" y="4009596"/>
                <a:ext cx="7303966" cy="419688"/>
              </a:xfrm>
              <a:prstGeom prst="rect">
                <a:avLst/>
              </a:prstGeom>
              <a:solidFill>
                <a:sysClr val="window" lastClr="FFFFFF">
                  <a:lumMod val="9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5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95" name="TextBox 94"/>
            <p:cNvSpPr txBox="1"/>
            <p:nvPr/>
          </p:nvSpPr>
          <p:spPr>
            <a:xfrm>
              <a:off x="989888" y="4307345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서비스</a:t>
              </a: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96" name="직사각형 95"/>
            <p:cNvSpPr/>
            <p:nvPr/>
          </p:nvSpPr>
          <p:spPr>
            <a:xfrm>
              <a:off x="2245657" y="4090468"/>
              <a:ext cx="5575355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57213" marR="0" lvl="0" indent="-557213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대학교와 연구소의 우수한 </a:t>
              </a:r>
              <a:r>
                <a:rPr kumimoji="0" lang="ko-KR" altLang="en-US" sz="135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기술을 전문영상으로 </a:t>
              </a:r>
              <a:r>
                <a:rPr kumimoji="0" lang="ko-KR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제작하여 기업들에게</a:t>
              </a:r>
              <a:endParaRPr kumimoji="0" lang="en-US" altLang="ko-KR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marL="557213" marR="0" lvl="0" indent="-557213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기술을 홍보하고 이전하는 회사</a:t>
              </a:r>
              <a:endParaRPr kumimoji="0" lang="en-US" altLang="ko-KR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EB3C-491B-4B39-9384-ADDF417C6D36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6149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22"/>
          <p:cNvGrpSpPr/>
          <p:nvPr/>
        </p:nvGrpSpPr>
        <p:grpSpPr>
          <a:xfrm>
            <a:off x="3638868" y="1738899"/>
            <a:ext cx="1871819" cy="1878916"/>
            <a:chOff x="760021" y="2541653"/>
            <a:chExt cx="3348841" cy="3361539"/>
          </a:xfrm>
        </p:grpSpPr>
        <p:sp>
          <p:nvSpPr>
            <p:cNvPr id="21" name="다이아몬드 20"/>
            <p:cNvSpPr/>
            <p:nvPr/>
          </p:nvSpPr>
          <p:spPr>
            <a:xfrm>
              <a:off x="760021" y="2554351"/>
              <a:ext cx="3348841" cy="3348841"/>
            </a:xfrm>
            <a:prstGeom prst="diamond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2" name="이등변 삼각형 21"/>
            <p:cNvSpPr/>
            <p:nvPr/>
          </p:nvSpPr>
          <p:spPr>
            <a:xfrm>
              <a:off x="2126509" y="2541653"/>
              <a:ext cx="617516" cy="308758"/>
            </a:xfrm>
            <a:prstGeom prst="triangl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2623228" y="2704396"/>
            <a:ext cx="1871819" cy="1878916"/>
            <a:chOff x="760021" y="2541653"/>
            <a:chExt cx="3348841" cy="3361539"/>
          </a:xfrm>
        </p:grpSpPr>
        <p:sp>
          <p:nvSpPr>
            <p:cNvPr id="25" name="다이아몬드 24"/>
            <p:cNvSpPr/>
            <p:nvPr/>
          </p:nvSpPr>
          <p:spPr>
            <a:xfrm>
              <a:off x="760021" y="2554351"/>
              <a:ext cx="3348841" cy="3348841"/>
            </a:xfrm>
            <a:prstGeom prst="diamond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6" name="이등변 삼각형 25"/>
            <p:cNvSpPr/>
            <p:nvPr/>
          </p:nvSpPr>
          <p:spPr>
            <a:xfrm>
              <a:off x="2126509" y="2541653"/>
              <a:ext cx="617516" cy="308758"/>
            </a:xfrm>
            <a:prstGeom prst="triangl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4648955" y="2704396"/>
            <a:ext cx="1871819" cy="1878916"/>
            <a:chOff x="760021" y="2541653"/>
            <a:chExt cx="3348841" cy="3361539"/>
          </a:xfrm>
        </p:grpSpPr>
        <p:sp>
          <p:nvSpPr>
            <p:cNvPr id="28" name="다이아몬드 27"/>
            <p:cNvSpPr/>
            <p:nvPr/>
          </p:nvSpPr>
          <p:spPr>
            <a:xfrm>
              <a:off x="760021" y="2554351"/>
              <a:ext cx="3348841" cy="3348841"/>
            </a:xfrm>
            <a:prstGeom prst="diamond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이등변 삼각형 28"/>
            <p:cNvSpPr/>
            <p:nvPr/>
          </p:nvSpPr>
          <p:spPr>
            <a:xfrm>
              <a:off x="2126509" y="2541653"/>
              <a:ext cx="617516" cy="308758"/>
            </a:xfrm>
            <a:prstGeom prst="triangl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597501" y="2704396"/>
            <a:ext cx="1871819" cy="1878916"/>
            <a:chOff x="760021" y="2541653"/>
            <a:chExt cx="3348841" cy="3361539"/>
          </a:xfrm>
        </p:grpSpPr>
        <p:sp>
          <p:nvSpPr>
            <p:cNvPr id="31" name="다이아몬드 30"/>
            <p:cNvSpPr/>
            <p:nvPr/>
          </p:nvSpPr>
          <p:spPr>
            <a:xfrm>
              <a:off x="760021" y="2554351"/>
              <a:ext cx="3348841" cy="3348841"/>
            </a:xfrm>
            <a:prstGeom prst="diamond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2" name="이등변 삼각형 31"/>
            <p:cNvSpPr/>
            <p:nvPr/>
          </p:nvSpPr>
          <p:spPr>
            <a:xfrm>
              <a:off x="2126509" y="2541653"/>
              <a:ext cx="617516" cy="308758"/>
            </a:xfrm>
            <a:prstGeom prst="triangl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6674681" y="2704396"/>
            <a:ext cx="1871819" cy="1878916"/>
            <a:chOff x="760021" y="2541653"/>
            <a:chExt cx="3348841" cy="3361539"/>
          </a:xfrm>
        </p:grpSpPr>
        <p:sp>
          <p:nvSpPr>
            <p:cNvPr id="34" name="다이아몬드 33"/>
            <p:cNvSpPr/>
            <p:nvPr/>
          </p:nvSpPr>
          <p:spPr>
            <a:xfrm>
              <a:off x="760021" y="2554351"/>
              <a:ext cx="3348841" cy="3348841"/>
            </a:xfrm>
            <a:prstGeom prst="diamond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5" name="이등변 삼각형 34"/>
            <p:cNvSpPr/>
            <p:nvPr/>
          </p:nvSpPr>
          <p:spPr>
            <a:xfrm>
              <a:off x="2126509" y="2541653"/>
              <a:ext cx="617516" cy="308758"/>
            </a:xfrm>
            <a:prstGeom prst="triangl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48" name="그룹 47"/>
          <p:cNvGrpSpPr/>
          <p:nvPr/>
        </p:nvGrpSpPr>
        <p:grpSpPr>
          <a:xfrm>
            <a:off x="5664466" y="3686945"/>
            <a:ext cx="1871819" cy="1878916"/>
            <a:chOff x="760021" y="2541653"/>
            <a:chExt cx="3348841" cy="3361539"/>
          </a:xfrm>
        </p:grpSpPr>
        <p:sp>
          <p:nvSpPr>
            <p:cNvPr id="49" name="다이아몬드 48"/>
            <p:cNvSpPr/>
            <p:nvPr/>
          </p:nvSpPr>
          <p:spPr>
            <a:xfrm>
              <a:off x="760021" y="2554351"/>
              <a:ext cx="3348841" cy="3348841"/>
            </a:xfrm>
            <a:prstGeom prst="diamond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0" name="이등변 삼각형 49"/>
            <p:cNvSpPr/>
            <p:nvPr/>
          </p:nvSpPr>
          <p:spPr>
            <a:xfrm>
              <a:off x="2126509" y="2541653"/>
              <a:ext cx="617516" cy="308758"/>
            </a:xfrm>
            <a:prstGeom prst="triangl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51" name="그룹 50"/>
          <p:cNvGrpSpPr/>
          <p:nvPr/>
        </p:nvGrpSpPr>
        <p:grpSpPr>
          <a:xfrm>
            <a:off x="1613011" y="3686945"/>
            <a:ext cx="1871819" cy="1878916"/>
            <a:chOff x="760021" y="2541653"/>
            <a:chExt cx="3348841" cy="3361539"/>
          </a:xfrm>
        </p:grpSpPr>
        <p:sp>
          <p:nvSpPr>
            <p:cNvPr id="52" name="다이아몬드 51"/>
            <p:cNvSpPr/>
            <p:nvPr/>
          </p:nvSpPr>
          <p:spPr>
            <a:xfrm>
              <a:off x="760021" y="2554351"/>
              <a:ext cx="3348841" cy="3348841"/>
            </a:xfrm>
            <a:prstGeom prst="diamond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3" name="이등변 삼각형 52"/>
            <p:cNvSpPr/>
            <p:nvPr/>
          </p:nvSpPr>
          <p:spPr>
            <a:xfrm>
              <a:off x="2126509" y="2541653"/>
              <a:ext cx="617516" cy="308758"/>
            </a:xfrm>
            <a:prstGeom prst="triangl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528386" y="4378899"/>
            <a:ext cx="1982857" cy="530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해외마케팅</a:t>
            </a:r>
          </a:p>
          <a:p>
            <a:pPr algn="ctr"/>
            <a:r>
              <a:rPr lang="ko-KR" altLang="en-US" sz="1350" dirty="0" err="1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김인해</a:t>
            </a:r>
            <a:endParaRPr lang="ko-KR" altLang="en-US" sz="135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57086" y="3195951"/>
            <a:ext cx="1982857" cy="946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감독</a:t>
            </a:r>
            <a:r>
              <a:rPr lang="ko-KR" altLang="en-US" sz="135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350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/ PD</a:t>
            </a:r>
            <a:endParaRPr lang="en-US" altLang="ko-KR" sz="1350" dirty="0"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3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박정환 </a:t>
            </a:r>
            <a:r>
              <a:rPr lang="ko-KR" altLang="en-US" sz="135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감독</a:t>
            </a:r>
            <a:endParaRPr lang="en-US" altLang="ko-KR" sz="135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35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이성욱 </a:t>
            </a:r>
            <a:r>
              <a:rPr lang="en-US" altLang="ko-KR" sz="135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PD</a:t>
            </a:r>
          </a:p>
          <a:p>
            <a:pPr algn="ctr"/>
            <a:r>
              <a:rPr lang="ko-KR" altLang="en-US" sz="135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박은규 </a:t>
            </a:r>
            <a:r>
              <a:rPr lang="en-US" altLang="ko-KR" sz="135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PD</a:t>
            </a:r>
            <a:endParaRPr lang="en-US" altLang="ko-KR" sz="135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19136" y="4269132"/>
            <a:ext cx="1982857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성우</a:t>
            </a:r>
            <a:r>
              <a:rPr lang="ko-KR" altLang="en-US" sz="1600" b="1" dirty="0">
                <a:solidFill>
                  <a:srgbClr val="70AD47">
                    <a:lumMod val="75000"/>
                  </a:srgb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1600" b="1" dirty="0">
              <a:solidFill>
                <a:srgbClr val="70AD47">
                  <a:lumMod val="75000"/>
                </a:srgb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13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Erik Schuster</a:t>
            </a:r>
          </a:p>
          <a:p>
            <a:pPr algn="ctr"/>
            <a:r>
              <a:rPr lang="en-US" altLang="ko-KR" sz="13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3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프리랜서</a:t>
            </a:r>
            <a:r>
              <a:rPr lang="en-US" altLang="ko-KR" sz="13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0436" y="3310251"/>
            <a:ext cx="198285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2D | 3D </a:t>
            </a:r>
            <a:r>
              <a:rPr lang="ko-KR" altLang="en-US" sz="1500" b="1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편집</a:t>
            </a:r>
            <a:endParaRPr lang="en-US" altLang="ko-KR" sz="1500" b="1" dirty="0">
              <a:solidFill>
                <a:srgbClr val="70AD47">
                  <a:lumMod val="75000"/>
                </a:srgb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3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최지수</a:t>
            </a:r>
            <a:endParaRPr lang="en-US" altLang="ko-KR" sz="135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350" dirty="0" err="1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진효문</a:t>
            </a:r>
            <a:endParaRPr lang="en-US" altLang="ko-KR" sz="135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09736" y="3360543"/>
            <a:ext cx="198285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MC</a:t>
            </a:r>
            <a:endParaRPr lang="en-US" altLang="ko-KR" sz="1350" b="1" dirty="0"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3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장유진</a:t>
            </a:r>
            <a:endParaRPr lang="en-US" altLang="ko-KR" sz="135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13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3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프리랜서</a:t>
            </a:r>
            <a:r>
              <a:rPr lang="en-US" altLang="ko-KR" sz="13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35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76261" y="2402349"/>
            <a:ext cx="1982857" cy="530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경영총괄</a:t>
            </a:r>
            <a:endParaRPr lang="en-US" altLang="ko-KR" sz="1500" b="1" dirty="0"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3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김진수</a:t>
            </a:r>
            <a:endParaRPr lang="en-US" altLang="ko-KR" sz="135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99661" y="3360544"/>
            <a:ext cx="2421286" cy="530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R&amp;D</a:t>
            </a:r>
          </a:p>
          <a:p>
            <a:pPr algn="ctr"/>
            <a:r>
              <a:rPr lang="ko-KR" altLang="en-US" sz="13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정기현</a:t>
            </a:r>
            <a:endParaRPr lang="en-US" altLang="ko-KR" sz="135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74583" y="242557"/>
            <a:ext cx="22397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3. </a:t>
            </a:r>
            <a:r>
              <a:rPr lang="ko-KR" altLang="en-US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회사소개 </a:t>
            </a:r>
            <a:r>
              <a:rPr lang="en-US" altLang="ko-KR" sz="1600" spc="-100" dirty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600" spc="-100" dirty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조직현황</a:t>
            </a:r>
            <a:r>
              <a:rPr lang="en-US" altLang="ko-KR" sz="1600" spc="-100" dirty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1600" spc="-100" dirty="0">
              <a:ln>
                <a:solidFill>
                  <a:srgbClr val="D91962">
                    <a:alpha val="0"/>
                  </a:srgb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EB3C-491B-4B39-9384-ADDF417C6D36}" type="slidenum">
              <a:rPr lang="ko-KR" altLang="en-US" smtClean="0"/>
              <a:t>6</a:t>
            </a:fld>
            <a:endParaRPr lang="ko-KR" altLang="en-US"/>
          </a:p>
        </p:txBody>
      </p:sp>
      <p:grpSp>
        <p:nvGrpSpPr>
          <p:cNvPr id="36" name="그룹 35"/>
          <p:cNvGrpSpPr/>
          <p:nvPr/>
        </p:nvGrpSpPr>
        <p:grpSpPr>
          <a:xfrm>
            <a:off x="3626168" y="3681999"/>
            <a:ext cx="1871819" cy="1878916"/>
            <a:chOff x="760021" y="2541653"/>
            <a:chExt cx="3348841" cy="3361539"/>
          </a:xfrm>
        </p:grpSpPr>
        <p:sp>
          <p:nvSpPr>
            <p:cNvPr id="38" name="다이아몬드 37"/>
            <p:cNvSpPr/>
            <p:nvPr/>
          </p:nvSpPr>
          <p:spPr>
            <a:xfrm>
              <a:off x="760021" y="2554351"/>
              <a:ext cx="3348841" cy="3348841"/>
            </a:xfrm>
            <a:prstGeom prst="diamond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9" name="이등변 삼각형 38"/>
            <p:cNvSpPr/>
            <p:nvPr/>
          </p:nvSpPr>
          <p:spPr>
            <a:xfrm>
              <a:off x="2126509" y="2541653"/>
              <a:ext cx="617516" cy="308758"/>
            </a:xfrm>
            <a:prstGeom prst="triangl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3563561" y="4345449"/>
            <a:ext cx="1982857" cy="530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기술이전</a:t>
            </a:r>
            <a:endParaRPr lang="en-US" altLang="ko-KR" sz="1500" b="1" dirty="0"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35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강영</a:t>
            </a:r>
            <a:r>
              <a:rPr lang="ko-KR" altLang="en-US" sz="13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세</a:t>
            </a:r>
            <a:endParaRPr lang="en-US" altLang="ko-KR" sz="135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8086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그룹 55"/>
          <p:cNvGrpSpPr/>
          <p:nvPr/>
        </p:nvGrpSpPr>
        <p:grpSpPr>
          <a:xfrm>
            <a:off x="6317556" y="857303"/>
            <a:ext cx="2583674" cy="1327037"/>
            <a:chOff x="4635091" y="2787135"/>
            <a:chExt cx="3038697" cy="1560748"/>
          </a:xfrm>
        </p:grpSpPr>
        <p:grpSp>
          <p:nvGrpSpPr>
            <p:cNvPr id="42" name="그룹 41"/>
            <p:cNvGrpSpPr/>
            <p:nvPr/>
          </p:nvGrpSpPr>
          <p:grpSpPr>
            <a:xfrm>
              <a:off x="4635091" y="3145231"/>
              <a:ext cx="3038697" cy="1202652"/>
              <a:chOff x="4635091" y="3145231"/>
              <a:chExt cx="3038697" cy="1202652"/>
            </a:xfrm>
          </p:grpSpPr>
          <p:sp>
            <p:nvSpPr>
              <p:cNvPr id="32" name="직사각형 31"/>
              <p:cNvSpPr/>
              <p:nvPr/>
            </p:nvSpPr>
            <p:spPr>
              <a:xfrm>
                <a:off x="4643717" y="3155577"/>
                <a:ext cx="3030071" cy="1192306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37" name="직각 삼각형 36"/>
              <p:cNvSpPr/>
              <p:nvPr/>
            </p:nvSpPr>
            <p:spPr>
              <a:xfrm rot="5400000">
                <a:off x="4635091" y="3145231"/>
                <a:ext cx="326572" cy="326572"/>
              </a:xfrm>
              <a:prstGeom prst="rtTriangl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6" name="직사각형 25"/>
            <p:cNvSpPr/>
            <p:nvPr/>
          </p:nvSpPr>
          <p:spPr>
            <a:xfrm>
              <a:off x="5465406" y="2787135"/>
              <a:ext cx="1208864" cy="3529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1350" dirty="0">
                  <a:solidFill>
                    <a:srgbClr val="E7E6E6">
                      <a:lumMod val="50000"/>
                    </a:srgb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2015. 06.</a:t>
              </a:r>
            </a:p>
          </p:txBody>
        </p:sp>
        <p:sp>
          <p:nvSpPr>
            <p:cNvPr id="47" name="직사각형 46"/>
            <p:cNvSpPr/>
            <p:nvPr/>
          </p:nvSpPr>
          <p:spPr>
            <a:xfrm>
              <a:off x="4830858" y="3558099"/>
              <a:ext cx="2709575" cy="3529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(</a:t>
              </a:r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사</a:t>
              </a:r>
              <a:r>
                <a:rPr lang="en-US" altLang="ko-KR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한국기술거래사회 제휴</a:t>
              </a: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-149125" y="857303"/>
            <a:ext cx="3590105" cy="1317378"/>
            <a:chOff x="3951587" y="3786305"/>
            <a:chExt cx="4786806" cy="1756504"/>
          </a:xfrm>
        </p:grpSpPr>
        <p:grpSp>
          <p:nvGrpSpPr>
            <p:cNvPr id="4" name="그룹 3"/>
            <p:cNvGrpSpPr/>
            <p:nvPr/>
          </p:nvGrpSpPr>
          <p:grpSpPr>
            <a:xfrm>
              <a:off x="4541038" y="3786305"/>
              <a:ext cx="3536757" cy="1756504"/>
              <a:chOff x="4541038" y="3786305"/>
              <a:chExt cx="3536757" cy="1756504"/>
            </a:xfrm>
          </p:grpSpPr>
          <p:grpSp>
            <p:nvGrpSpPr>
              <p:cNvPr id="2" name="그룹 1"/>
              <p:cNvGrpSpPr/>
              <p:nvPr/>
            </p:nvGrpSpPr>
            <p:grpSpPr>
              <a:xfrm>
                <a:off x="4541038" y="3786305"/>
                <a:ext cx="3536757" cy="1756504"/>
                <a:chOff x="4541038" y="3786305"/>
                <a:chExt cx="3536757" cy="1756504"/>
              </a:xfrm>
            </p:grpSpPr>
            <p:sp>
              <p:nvSpPr>
                <p:cNvPr id="34" name="직사각형 33"/>
                <p:cNvSpPr/>
                <p:nvPr/>
              </p:nvSpPr>
              <p:spPr>
                <a:xfrm>
                  <a:off x="4642675" y="4191122"/>
                  <a:ext cx="3435120" cy="135168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>
                  <a:outerShdw blurRad="149987" dist="250190" dir="8460000" algn="ctr">
                    <a:srgbClr val="000000">
                      <a:alpha val="28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1500000"/>
                  </a:lightRig>
                </a:scene3d>
                <a:sp3d prstMaterial="metal">
                  <a:bevelT w="88900" h="889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350">
                    <a:solidFill>
                      <a:prstClr val="white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  <p:sp>
              <p:nvSpPr>
                <p:cNvPr id="30" name="직사각형 29"/>
                <p:cNvSpPr/>
                <p:nvPr/>
              </p:nvSpPr>
              <p:spPr>
                <a:xfrm>
                  <a:off x="4541038" y="3786305"/>
                  <a:ext cx="3475770" cy="40010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ko-KR" sz="1350" dirty="0">
                      <a:solidFill>
                        <a:srgbClr val="E7E6E6">
                          <a:lumMod val="50000"/>
                        </a:srgbClr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2015. 05.</a:t>
                  </a:r>
                </a:p>
              </p:txBody>
            </p:sp>
          </p:grpSp>
          <p:sp>
            <p:nvSpPr>
              <p:cNvPr id="40" name="직각 삼각형 39"/>
              <p:cNvSpPr/>
              <p:nvPr/>
            </p:nvSpPr>
            <p:spPr>
              <a:xfrm rot="5400000">
                <a:off x="4632895" y="4169228"/>
                <a:ext cx="370227" cy="370227"/>
              </a:xfrm>
              <a:prstGeom prst="rtTriangl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49" name="직사각형 48"/>
            <p:cNvSpPr/>
            <p:nvPr/>
          </p:nvSpPr>
          <p:spPr>
            <a:xfrm>
              <a:off x="3951587" y="4487978"/>
              <a:ext cx="4786806" cy="923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350" dirty="0" err="1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미래창조과학부</a:t>
              </a:r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</a:t>
              </a:r>
              <a:endParaRPr lang="en-US" altLang="ko-KR" sz="13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스마트미디어사업</a:t>
              </a:r>
              <a:r>
                <a:rPr lang="en-US" altLang="ko-KR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</a:t>
              </a:r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선정</a:t>
              </a:r>
              <a:endParaRPr lang="en-US" altLang="ko-KR" sz="13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120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(</a:t>
              </a:r>
              <a:r>
                <a:rPr lang="ko-KR" altLang="en-US" sz="120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판도라</a:t>
              </a:r>
              <a:r>
                <a:rPr lang="en-US" altLang="ko-KR" sz="120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TV</a:t>
              </a:r>
              <a:r>
                <a:rPr lang="ko-KR" altLang="en-US" sz="120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와 마케팅 제휴</a:t>
              </a:r>
              <a:r>
                <a:rPr lang="en-US" altLang="ko-KR" sz="120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  <a:endParaRPr lang="ko-KR" altLang="en-US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3002613" y="857303"/>
            <a:ext cx="3216615" cy="1322843"/>
            <a:chOff x="111024" y="1511053"/>
            <a:chExt cx="4288820" cy="1763790"/>
          </a:xfrm>
        </p:grpSpPr>
        <p:grpSp>
          <p:nvGrpSpPr>
            <p:cNvPr id="12" name="그룹 11"/>
            <p:cNvGrpSpPr/>
            <p:nvPr/>
          </p:nvGrpSpPr>
          <p:grpSpPr>
            <a:xfrm>
              <a:off x="111024" y="1511053"/>
              <a:ext cx="4288820" cy="1763790"/>
              <a:chOff x="111024" y="1511053"/>
              <a:chExt cx="4288820" cy="1763790"/>
            </a:xfrm>
          </p:grpSpPr>
          <p:grpSp>
            <p:nvGrpSpPr>
              <p:cNvPr id="44" name="그룹 43"/>
              <p:cNvGrpSpPr/>
              <p:nvPr/>
            </p:nvGrpSpPr>
            <p:grpSpPr>
              <a:xfrm>
                <a:off x="568749" y="1911424"/>
                <a:ext cx="3444901" cy="1363419"/>
                <a:chOff x="1622950" y="2194972"/>
                <a:chExt cx="3038697" cy="1202652"/>
              </a:xfrm>
            </p:grpSpPr>
            <p:sp>
              <p:nvSpPr>
                <p:cNvPr id="31" name="직사각형 30"/>
                <p:cNvSpPr/>
                <p:nvPr/>
              </p:nvSpPr>
              <p:spPr>
                <a:xfrm>
                  <a:off x="1631576" y="2205318"/>
                  <a:ext cx="3030071" cy="1192306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>
                  <a:outerShdw blurRad="149987" dist="250190" dir="8460000" algn="ctr">
                    <a:srgbClr val="000000">
                      <a:alpha val="28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contrasting" dir="t">
                    <a:rot lat="0" lon="0" rev="1500000"/>
                  </a:lightRig>
                </a:scene3d>
                <a:sp3d prstMaterial="metal">
                  <a:bevelT w="88900" h="889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350">
                    <a:solidFill>
                      <a:prstClr val="white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  <p:sp>
              <p:nvSpPr>
                <p:cNvPr id="36" name="직각 삼각형 35"/>
                <p:cNvSpPr/>
                <p:nvPr/>
              </p:nvSpPr>
              <p:spPr>
                <a:xfrm rot="5400000">
                  <a:off x="1622950" y="2194972"/>
                  <a:ext cx="326572" cy="326572"/>
                </a:xfrm>
                <a:prstGeom prst="rtTriangle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350">
                    <a:solidFill>
                      <a:prstClr val="white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</p:grpSp>
          <p:sp>
            <p:nvSpPr>
              <p:cNvPr id="27" name="직사각형 26"/>
              <p:cNvSpPr/>
              <p:nvPr/>
            </p:nvSpPr>
            <p:spPr>
              <a:xfrm>
                <a:off x="111024" y="1511053"/>
                <a:ext cx="4288820" cy="4001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ko-KR" sz="1350" dirty="0">
                    <a:solidFill>
                      <a:srgbClr val="E7E6E6">
                        <a:lumMod val="50000"/>
                      </a:srgb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2015. 06.</a:t>
                </a:r>
              </a:p>
            </p:txBody>
          </p:sp>
        </p:grpSp>
        <p:sp>
          <p:nvSpPr>
            <p:cNvPr id="54" name="직사각형 53"/>
            <p:cNvSpPr/>
            <p:nvPr/>
          </p:nvSpPr>
          <p:spPr>
            <a:xfrm>
              <a:off x="182171" y="2318863"/>
              <a:ext cx="4166863" cy="646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350" dirty="0" err="1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기술사업화대전</a:t>
              </a:r>
              <a:r>
                <a:rPr lang="en-US" altLang="ko-KR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</a:t>
              </a:r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전시회 참여</a:t>
              </a:r>
              <a:endParaRPr lang="en-US" altLang="ko-KR" sz="13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120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(</a:t>
              </a:r>
              <a:r>
                <a:rPr lang="ko-KR" altLang="en-US" sz="120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한국산업기술진흥원 주관</a:t>
              </a:r>
              <a:r>
                <a:rPr lang="en-US" altLang="ko-KR" sz="120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  <a:endParaRPr lang="ko-KR" altLang="en-US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11" name="그룹 10"/>
          <p:cNvGrpSpPr/>
          <p:nvPr/>
        </p:nvGrpSpPr>
        <p:grpSpPr>
          <a:xfrm>
            <a:off x="3047122" y="2526587"/>
            <a:ext cx="2960836" cy="1316920"/>
            <a:chOff x="7866786" y="3977767"/>
            <a:chExt cx="3947781" cy="1755893"/>
          </a:xfrm>
        </p:grpSpPr>
        <p:grpSp>
          <p:nvGrpSpPr>
            <p:cNvPr id="6" name="그룹 5"/>
            <p:cNvGrpSpPr/>
            <p:nvPr/>
          </p:nvGrpSpPr>
          <p:grpSpPr>
            <a:xfrm>
              <a:off x="8208185" y="3977767"/>
              <a:ext cx="3508134" cy="1755893"/>
              <a:chOff x="8208185" y="3977767"/>
              <a:chExt cx="3508134" cy="1755893"/>
            </a:xfrm>
          </p:grpSpPr>
          <p:sp>
            <p:nvSpPr>
              <p:cNvPr id="50" name="직사각형 49"/>
              <p:cNvSpPr/>
              <p:nvPr/>
            </p:nvSpPr>
            <p:spPr>
              <a:xfrm>
                <a:off x="8281199" y="4381973"/>
                <a:ext cx="3435120" cy="135168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51" name="직사각형 50"/>
              <p:cNvSpPr/>
              <p:nvPr/>
            </p:nvSpPr>
            <p:spPr>
              <a:xfrm>
                <a:off x="8208185" y="3977767"/>
                <a:ext cx="3475771" cy="4001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ko-KR" sz="1350" dirty="0">
                    <a:solidFill>
                      <a:srgbClr val="E7E6E6">
                        <a:lumMod val="50000"/>
                      </a:srgb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2015. 09. ~ </a:t>
                </a:r>
                <a:r>
                  <a:rPr lang="en-US" altLang="ko-KR" sz="1350" dirty="0" smtClean="0">
                    <a:solidFill>
                      <a:srgbClr val="E7E6E6">
                        <a:lumMod val="50000"/>
                      </a:srgbClr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11.</a:t>
                </a:r>
                <a:endParaRPr lang="en-US" altLang="ko-KR" sz="1350" dirty="0">
                  <a:solidFill>
                    <a:srgbClr val="E7E6E6">
                      <a:lumMod val="50000"/>
                    </a:srgb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53" name="직각 삼각형 52"/>
              <p:cNvSpPr/>
              <p:nvPr/>
            </p:nvSpPr>
            <p:spPr>
              <a:xfrm rot="5400000">
                <a:off x="8244669" y="4360079"/>
                <a:ext cx="370227" cy="370227"/>
              </a:xfrm>
              <a:prstGeom prst="rtTriangl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52" name="직사각형 51"/>
            <p:cNvSpPr/>
            <p:nvPr/>
          </p:nvSpPr>
          <p:spPr>
            <a:xfrm>
              <a:off x="7866786" y="4750039"/>
              <a:ext cx="3947781" cy="9541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350" dirty="0" smtClean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   미국 </a:t>
              </a:r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보스턴</a:t>
              </a:r>
              <a:r>
                <a:rPr lang="en-US" altLang="ko-KR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, </a:t>
              </a:r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실리콘밸리 </a:t>
              </a:r>
              <a:endParaRPr lang="en-US" altLang="ko-KR" sz="135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</a:t>
              </a:r>
              <a:r>
                <a:rPr lang="en-US" altLang="ko-KR" sz="1350" dirty="0" smtClean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</a:t>
              </a:r>
              <a:r>
                <a:rPr lang="ko-KR" altLang="en-US" sz="1350" dirty="0" smtClean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기술사업화 </a:t>
              </a:r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교육 및 유럽 공동 </a:t>
              </a:r>
              <a:r>
                <a:rPr lang="en-US" altLang="ko-KR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R&amp;D </a:t>
              </a:r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사업 세미나 참여</a:t>
              </a: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318757" y="2526587"/>
            <a:ext cx="2637318" cy="1330464"/>
            <a:chOff x="1882586" y="4280210"/>
            <a:chExt cx="3101791" cy="1564779"/>
          </a:xfrm>
        </p:grpSpPr>
        <p:grpSp>
          <p:nvGrpSpPr>
            <p:cNvPr id="45" name="그룹 44"/>
            <p:cNvGrpSpPr/>
            <p:nvPr/>
          </p:nvGrpSpPr>
          <p:grpSpPr>
            <a:xfrm>
              <a:off x="1945680" y="4642337"/>
              <a:ext cx="3038697" cy="1202652"/>
              <a:chOff x="1945680" y="4642337"/>
              <a:chExt cx="3038697" cy="1202652"/>
            </a:xfrm>
          </p:grpSpPr>
          <p:sp>
            <p:nvSpPr>
              <p:cNvPr id="33" name="직사각형 32"/>
              <p:cNvSpPr/>
              <p:nvPr/>
            </p:nvSpPr>
            <p:spPr>
              <a:xfrm>
                <a:off x="1954306" y="4652683"/>
                <a:ext cx="3030071" cy="1192306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38" name="직각 삼각형 37"/>
              <p:cNvSpPr/>
              <p:nvPr/>
            </p:nvSpPr>
            <p:spPr>
              <a:xfrm rot="5400000">
                <a:off x="1945680" y="4642337"/>
                <a:ext cx="326572" cy="326572"/>
              </a:xfrm>
              <a:prstGeom prst="rtTriangl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8" name="직사각형 27"/>
            <p:cNvSpPr/>
            <p:nvPr/>
          </p:nvSpPr>
          <p:spPr>
            <a:xfrm>
              <a:off x="1882586" y="4280210"/>
              <a:ext cx="3083859" cy="3529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350" dirty="0">
                  <a:solidFill>
                    <a:srgbClr val="E7E6E6">
                      <a:lumMod val="50000"/>
                    </a:srgb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2015. </a:t>
              </a:r>
              <a:r>
                <a:rPr lang="en-US" altLang="ko-KR" sz="1350" dirty="0" smtClean="0">
                  <a:solidFill>
                    <a:srgbClr val="E7E6E6">
                      <a:lumMod val="50000"/>
                    </a:srgb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06 ~ </a:t>
              </a:r>
              <a:r>
                <a:rPr lang="ko-KR" altLang="en-US" sz="1350" dirty="0" smtClean="0">
                  <a:solidFill>
                    <a:srgbClr val="E7E6E6">
                      <a:lumMod val="50000"/>
                    </a:srgb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현재</a:t>
              </a:r>
              <a:endParaRPr lang="en-US" altLang="ko-KR" sz="1350" dirty="0">
                <a:solidFill>
                  <a:srgbClr val="E7E6E6">
                    <a:lumMod val="50000"/>
                  </a:srgb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1972235" y="4769241"/>
              <a:ext cx="2940423" cy="10044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영상 </a:t>
              </a:r>
              <a:r>
                <a:rPr lang="en-US" altLang="ko-KR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40</a:t>
              </a:r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편 제작</a:t>
              </a:r>
              <a:endParaRPr lang="en-US" altLang="ko-KR" sz="13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120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(</a:t>
              </a:r>
              <a:r>
                <a:rPr lang="ko-KR" altLang="en-US" sz="120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한국전자통신연구원</a:t>
              </a:r>
              <a:r>
                <a:rPr lang="en-US" altLang="ko-KR" sz="120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, </a:t>
              </a:r>
              <a:r>
                <a:rPr lang="ko-KR" altLang="en-US" sz="120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한국한의학연구원</a:t>
              </a:r>
              <a:r>
                <a:rPr lang="en-US" altLang="ko-KR" sz="120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, </a:t>
              </a:r>
              <a:r>
                <a:rPr lang="ko-KR" altLang="en-US" sz="120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성균관대</a:t>
              </a:r>
              <a:r>
                <a:rPr lang="en-US" altLang="ko-KR" sz="120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, </a:t>
              </a:r>
              <a:r>
                <a:rPr lang="ko-KR" altLang="en-US" sz="120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동국대</a:t>
              </a:r>
              <a:r>
                <a:rPr lang="en-US" altLang="ko-KR" sz="120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, </a:t>
              </a:r>
              <a:r>
                <a:rPr lang="ko-KR" altLang="en-US" sz="1200" dirty="0" smtClean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중앙대</a:t>
              </a:r>
              <a:r>
                <a:rPr lang="en-US" altLang="ko-KR" sz="1200" dirty="0" smtClean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, </a:t>
              </a:r>
              <a:r>
                <a:rPr lang="ko-KR" altLang="en-US" sz="1200" dirty="0" smtClean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고려대</a:t>
              </a:r>
              <a:r>
                <a:rPr lang="en-US" altLang="ko-KR" sz="1200" dirty="0" smtClean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, </a:t>
              </a:r>
              <a:r>
                <a:rPr lang="ko-KR" altLang="en-US" sz="1200" dirty="0" smtClean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경희대</a:t>
              </a:r>
              <a:r>
                <a:rPr lang="en-US" altLang="ko-KR" sz="1200" dirty="0" smtClean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</a:t>
              </a:r>
              <a:r>
                <a:rPr lang="ko-KR" altLang="en-US" sz="120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등</a:t>
              </a:r>
              <a:r>
                <a:rPr lang="en-US" altLang="ko-KR" sz="120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  <a:endParaRPr lang="ko-KR" altLang="en-US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55" name="직사각형 54"/>
          <p:cNvSpPr/>
          <p:nvPr/>
        </p:nvSpPr>
        <p:spPr>
          <a:xfrm>
            <a:off x="274583" y="242557"/>
            <a:ext cx="22397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3. </a:t>
            </a:r>
            <a:r>
              <a:rPr lang="ko-KR" altLang="en-US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회사소개 </a:t>
            </a:r>
            <a:r>
              <a:rPr lang="en-US" altLang="ko-KR" sz="1600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600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주요실적</a:t>
            </a:r>
            <a:r>
              <a:rPr lang="en-US" altLang="ko-KR" sz="1600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1600" spc="-100" dirty="0">
              <a:ln>
                <a:solidFill>
                  <a:srgbClr val="D91962">
                    <a:alpha val="0"/>
                  </a:srgb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EB3C-491B-4B39-9384-ADDF417C6D36}" type="slidenum">
              <a:rPr lang="ko-KR" altLang="en-US" smtClean="0"/>
              <a:t>7</a:t>
            </a:fld>
            <a:endParaRPr lang="ko-KR" altLang="en-US"/>
          </a:p>
        </p:txBody>
      </p:sp>
      <p:grpSp>
        <p:nvGrpSpPr>
          <p:cNvPr id="64" name="그룹 63"/>
          <p:cNvGrpSpPr/>
          <p:nvPr/>
        </p:nvGrpSpPr>
        <p:grpSpPr>
          <a:xfrm>
            <a:off x="6246322" y="2526587"/>
            <a:ext cx="2637318" cy="1330464"/>
            <a:chOff x="1882586" y="4280210"/>
            <a:chExt cx="3101791" cy="1564779"/>
          </a:xfrm>
        </p:grpSpPr>
        <p:grpSp>
          <p:nvGrpSpPr>
            <p:cNvPr id="65" name="그룹 64"/>
            <p:cNvGrpSpPr/>
            <p:nvPr/>
          </p:nvGrpSpPr>
          <p:grpSpPr>
            <a:xfrm>
              <a:off x="1945680" y="4642337"/>
              <a:ext cx="3038697" cy="1202652"/>
              <a:chOff x="1945680" y="4642337"/>
              <a:chExt cx="3038697" cy="1202652"/>
            </a:xfrm>
          </p:grpSpPr>
          <p:sp>
            <p:nvSpPr>
              <p:cNvPr id="68" name="직사각형 67"/>
              <p:cNvSpPr/>
              <p:nvPr/>
            </p:nvSpPr>
            <p:spPr>
              <a:xfrm>
                <a:off x="1954306" y="4652683"/>
                <a:ext cx="3030071" cy="1192306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69" name="직각 삼각형 68"/>
              <p:cNvSpPr/>
              <p:nvPr/>
            </p:nvSpPr>
            <p:spPr>
              <a:xfrm rot="5400000">
                <a:off x="1945680" y="4642337"/>
                <a:ext cx="326572" cy="326572"/>
              </a:xfrm>
              <a:prstGeom prst="rtTriangl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6" name="직사각형 65"/>
            <p:cNvSpPr/>
            <p:nvPr/>
          </p:nvSpPr>
          <p:spPr>
            <a:xfrm>
              <a:off x="1882586" y="4280210"/>
              <a:ext cx="3083859" cy="3529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350" dirty="0">
                  <a:solidFill>
                    <a:srgbClr val="E7E6E6">
                      <a:lumMod val="50000"/>
                    </a:srgb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2015. </a:t>
              </a:r>
              <a:r>
                <a:rPr lang="en-US" altLang="ko-KR" sz="1350" dirty="0" smtClean="0">
                  <a:solidFill>
                    <a:srgbClr val="E7E6E6">
                      <a:lumMod val="50000"/>
                    </a:srgb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10 ~ </a:t>
              </a:r>
              <a:r>
                <a:rPr lang="ko-KR" altLang="en-US" sz="1350" dirty="0" smtClean="0">
                  <a:solidFill>
                    <a:srgbClr val="E7E6E6">
                      <a:lumMod val="50000"/>
                    </a:srgb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현재</a:t>
              </a:r>
              <a:endParaRPr lang="en-US" altLang="ko-KR" sz="1350" dirty="0">
                <a:solidFill>
                  <a:srgbClr val="E7E6E6">
                    <a:lumMod val="50000"/>
                  </a:srgb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7" name="직사각형 66"/>
            <p:cNvSpPr/>
            <p:nvPr/>
          </p:nvSpPr>
          <p:spPr>
            <a:xfrm>
              <a:off x="1972235" y="4897920"/>
              <a:ext cx="2940423" cy="8416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350" dirty="0" smtClean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현지화 기술 소개 영상 제작 및 기술 거래 사업화 진행</a:t>
              </a:r>
              <a:endParaRPr lang="en-US" altLang="ko-KR" sz="135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1350" dirty="0" smtClean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- EU JAPAN -</a:t>
              </a:r>
              <a:endParaRPr lang="ko-KR" altLang="en-US" sz="13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57" name="그룹 56"/>
          <p:cNvGrpSpPr/>
          <p:nvPr/>
        </p:nvGrpSpPr>
        <p:grpSpPr>
          <a:xfrm>
            <a:off x="321002" y="4516057"/>
            <a:ext cx="2637318" cy="1330464"/>
            <a:chOff x="1882586" y="4280210"/>
            <a:chExt cx="3101791" cy="1564779"/>
          </a:xfrm>
        </p:grpSpPr>
        <p:grpSp>
          <p:nvGrpSpPr>
            <p:cNvPr id="58" name="그룹 57"/>
            <p:cNvGrpSpPr/>
            <p:nvPr/>
          </p:nvGrpSpPr>
          <p:grpSpPr>
            <a:xfrm>
              <a:off x="1945680" y="4642337"/>
              <a:ext cx="3038697" cy="1202652"/>
              <a:chOff x="1945680" y="4642337"/>
              <a:chExt cx="3038697" cy="1202652"/>
            </a:xfrm>
          </p:grpSpPr>
          <p:sp>
            <p:nvSpPr>
              <p:cNvPr id="62" name="직사각형 61"/>
              <p:cNvSpPr/>
              <p:nvPr/>
            </p:nvSpPr>
            <p:spPr>
              <a:xfrm>
                <a:off x="1954306" y="4652683"/>
                <a:ext cx="3030071" cy="1192306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63" name="직각 삼각형 62"/>
              <p:cNvSpPr/>
              <p:nvPr/>
            </p:nvSpPr>
            <p:spPr>
              <a:xfrm rot="5400000">
                <a:off x="1945680" y="4642337"/>
                <a:ext cx="326572" cy="326572"/>
              </a:xfrm>
              <a:prstGeom prst="rtTriangl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0" name="직사각형 59"/>
            <p:cNvSpPr/>
            <p:nvPr/>
          </p:nvSpPr>
          <p:spPr>
            <a:xfrm>
              <a:off x="1882586" y="4280210"/>
              <a:ext cx="3083859" cy="3529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350" dirty="0" smtClean="0">
                  <a:solidFill>
                    <a:srgbClr val="E7E6E6">
                      <a:lumMod val="50000"/>
                    </a:srgb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2016. 01 </a:t>
              </a:r>
              <a:r>
                <a:rPr lang="ko-KR" altLang="en-US" sz="1350" smtClean="0">
                  <a:solidFill>
                    <a:srgbClr val="E7E6E6">
                      <a:lumMod val="50000"/>
                    </a:srgb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예정</a:t>
              </a:r>
              <a:endParaRPr lang="en-US" altLang="ko-KR" sz="1350" dirty="0">
                <a:solidFill>
                  <a:srgbClr val="E7E6E6">
                    <a:lumMod val="50000"/>
                  </a:srgb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1" name="직사각형 60"/>
            <p:cNvSpPr/>
            <p:nvPr/>
          </p:nvSpPr>
          <p:spPr>
            <a:xfrm>
              <a:off x="1972235" y="4929107"/>
              <a:ext cx="2940423" cy="8416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미국 보스턴 </a:t>
              </a:r>
              <a:r>
                <a:rPr lang="ko-KR" altLang="en-US" sz="1350" dirty="0" err="1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민츠레빈</a:t>
              </a:r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</a:t>
              </a:r>
              <a:r>
                <a:rPr lang="ko-KR" altLang="en-US" sz="1350" dirty="0" err="1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로펌</a:t>
              </a:r>
              <a:r>
                <a:rPr lang="en-US" altLang="ko-KR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(500</a:t>
              </a:r>
              <a:r>
                <a:rPr lang="ko-KR" altLang="en-US" sz="1350" dirty="0" smtClean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명 변호사</a:t>
              </a:r>
              <a:r>
                <a:rPr lang="en-US" altLang="ko-KR" sz="1350" smtClean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과 미국 기술이전 </a:t>
              </a:r>
              <a:r>
                <a:rPr lang="ko-KR" altLang="en-US" sz="1350" dirty="0" err="1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파트너쉽</a:t>
              </a:r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제휴 예정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1467903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/>
        </p:nvSpPr>
        <p:spPr>
          <a:xfrm>
            <a:off x="274583" y="242557"/>
            <a:ext cx="22397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4. </a:t>
            </a:r>
            <a:r>
              <a:rPr lang="ko-KR" altLang="en-US" b="1" spc="-10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회사소개 </a:t>
            </a:r>
            <a:r>
              <a:rPr lang="en-US" altLang="ko-KR" sz="1600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600" spc="-10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자문위원</a:t>
            </a:r>
            <a:r>
              <a:rPr lang="en-US" altLang="ko-KR" sz="1600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1600" spc="-100" dirty="0">
              <a:ln>
                <a:solidFill>
                  <a:srgbClr val="D91962">
                    <a:alpha val="0"/>
                  </a:srgb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EB3C-491B-4B39-9384-ADDF417C6D36}" type="slidenum">
              <a:rPr lang="ko-KR" altLang="en-US" smtClean="0"/>
              <a:t>8</a:t>
            </a:fld>
            <a:endParaRPr lang="ko-KR" altLang="en-US"/>
          </a:p>
        </p:txBody>
      </p:sp>
      <p:grpSp>
        <p:nvGrpSpPr>
          <p:cNvPr id="15" name="그룹 14"/>
          <p:cNvGrpSpPr/>
          <p:nvPr/>
        </p:nvGrpSpPr>
        <p:grpSpPr>
          <a:xfrm>
            <a:off x="197802" y="1890982"/>
            <a:ext cx="1947865" cy="2727193"/>
            <a:chOff x="152909" y="1748106"/>
            <a:chExt cx="3078757" cy="4310546"/>
          </a:xfrm>
        </p:grpSpPr>
        <p:sp>
          <p:nvSpPr>
            <p:cNvPr id="19" name="TextBox 18"/>
            <p:cNvSpPr txBox="1"/>
            <p:nvPr/>
          </p:nvSpPr>
          <p:spPr>
            <a:xfrm>
              <a:off x="152909" y="4791948"/>
              <a:ext cx="3078757" cy="12667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dirty="0" err="1">
                  <a:latin typeface="+mj-ea"/>
                  <a:ea typeface="+mj-ea"/>
                </a:rPr>
                <a:t>민경조</a:t>
              </a:r>
              <a:r>
                <a:rPr lang="ko-KR" altLang="en-US" sz="1600" b="1" dirty="0">
                  <a:latin typeface="+mj-ea"/>
                  <a:ea typeface="+mj-ea"/>
                </a:rPr>
                <a:t> </a:t>
              </a:r>
              <a:endParaRPr lang="en-US" altLang="ko-KR" sz="1600" b="1" dirty="0" smtClean="0">
                <a:latin typeface="+mj-ea"/>
                <a:ea typeface="+mj-ea"/>
              </a:endParaRPr>
            </a:p>
            <a:p>
              <a:pPr algn="ctr"/>
              <a:endParaRPr lang="en-US" altLang="ko-KR" sz="1600" b="1" dirty="0" smtClean="0">
                <a:latin typeface="+mj-ea"/>
                <a:ea typeface="+mj-ea"/>
              </a:endParaRPr>
            </a:p>
            <a:p>
              <a:pPr algn="ctr"/>
              <a:r>
                <a:rPr lang="ko-KR" altLang="en-US" sz="1400" dirty="0" smtClean="0">
                  <a:latin typeface="+mj-ea"/>
                  <a:ea typeface="+mj-ea"/>
                </a:rPr>
                <a:t>前</a:t>
              </a:r>
              <a:r>
                <a:rPr lang="en-US" altLang="ko-KR" sz="1400" dirty="0" smtClean="0">
                  <a:latin typeface="+mj-ea"/>
                  <a:ea typeface="+mj-ea"/>
                </a:rPr>
                <a:t> </a:t>
              </a:r>
              <a:r>
                <a:rPr lang="ko-KR" altLang="en-US" sz="1400" dirty="0" err="1">
                  <a:latin typeface="+mj-ea"/>
                  <a:ea typeface="+mj-ea"/>
                </a:rPr>
                <a:t>코오롱</a:t>
              </a:r>
              <a:r>
                <a:rPr lang="ko-KR" altLang="en-US" sz="1400" dirty="0">
                  <a:latin typeface="+mj-ea"/>
                  <a:ea typeface="+mj-ea"/>
                </a:rPr>
                <a:t> 그룹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pPr algn="ctr"/>
              <a:r>
                <a:rPr lang="ko-KR" altLang="en-US" sz="1400" dirty="0" smtClean="0">
                  <a:latin typeface="+mj-ea"/>
                  <a:ea typeface="+mj-ea"/>
                </a:rPr>
                <a:t>부회장</a:t>
              </a:r>
              <a:endParaRPr lang="ko-KR" altLang="en-US" sz="1400" dirty="0">
                <a:latin typeface="+mj-ea"/>
                <a:ea typeface="+mj-ea"/>
              </a:endParaRPr>
            </a:p>
          </p:txBody>
        </p:sp>
        <p:pic>
          <p:nvPicPr>
            <p:cNvPr id="20" name="그림 19"/>
            <p:cNvPicPr>
              <a:picLocks noChangeAspect="1"/>
            </p:cNvPicPr>
            <p:nvPr/>
          </p:nvPicPr>
          <p:blipFill>
            <a:blip r:embed="rId3"/>
            <a:srcRect b="9787"/>
            <a:stretch>
              <a:fillRect/>
            </a:stretch>
          </p:blipFill>
          <p:spPr>
            <a:xfrm>
              <a:off x="489135" y="1748106"/>
              <a:ext cx="2313455" cy="2675692"/>
            </a:xfrm>
            <a:prstGeom prst="rect">
              <a:avLst/>
            </a:prstGeom>
            <a:ln>
              <a:solidFill>
                <a:srgbClr val="0070C0"/>
              </a:solidFill>
              <a:prstDash val="solid"/>
            </a:ln>
          </p:spPr>
        </p:pic>
        <p:sp>
          <p:nvSpPr>
            <p:cNvPr id="21" name="직각 삼각형 20"/>
            <p:cNvSpPr/>
            <p:nvPr/>
          </p:nvSpPr>
          <p:spPr>
            <a:xfrm rot="18900000">
              <a:off x="1530875" y="4285684"/>
              <a:ext cx="279053" cy="279052"/>
            </a:xfrm>
            <a:prstGeom prst="rtTriangl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latin typeface="+mj-ea"/>
                <a:ea typeface="+mj-ea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2348453" y="3816758"/>
            <a:ext cx="194786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latin typeface="+mj-ea"/>
                <a:ea typeface="+mj-ea"/>
              </a:rPr>
              <a:t>황성재</a:t>
            </a:r>
            <a:endParaRPr lang="en-US" altLang="ko-KR" sz="1600" b="1" dirty="0" smtClean="0">
              <a:latin typeface="+mj-ea"/>
              <a:ea typeface="+mj-ea"/>
            </a:endParaRPr>
          </a:p>
          <a:p>
            <a:pPr algn="ctr"/>
            <a:endParaRPr lang="en-US" altLang="ko-KR" sz="1600" b="1" dirty="0" smtClean="0">
              <a:latin typeface="+mj-ea"/>
              <a:ea typeface="+mj-ea"/>
            </a:endParaRPr>
          </a:p>
          <a:p>
            <a:pPr algn="ctr"/>
            <a:r>
              <a:rPr lang="ko-KR" altLang="en-US" sz="1400" dirty="0" err="1" smtClean="0">
                <a:latin typeface="+mj-ea"/>
                <a:ea typeface="+mj-ea"/>
              </a:rPr>
              <a:t>퓨처플레이</a:t>
            </a:r>
            <a:r>
              <a:rPr lang="ko-KR" altLang="en-US" sz="1400" dirty="0" smtClean="0">
                <a:latin typeface="+mj-ea"/>
                <a:ea typeface="+mj-ea"/>
              </a:rPr>
              <a:t> </a:t>
            </a:r>
            <a:r>
              <a:rPr lang="en-US" altLang="ko-KR" sz="1400" dirty="0" smtClean="0">
                <a:latin typeface="+mj-ea"/>
                <a:ea typeface="+mj-ea"/>
              </a:rPr>
              <a:t>CEO</a:t>
            </a:r>
            <a:endParaRPr lang="ko-KR" altLang="en-US" sz="1400" dirty="0">
              <a:latin typeface="+mj-ea"/>
              <a:ea typeface="+mj-ea"/>
            </a:endParaRPr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3532" y="1890982"/>
            <a:ext cx="1356973" cy="1696217"/>
          </a:xfrm>
          <a:prstGeom prst="rect">
            <a:avLst/>
          </a:prstGeom>
          <a:noFill/>
          <a:ln>
            <a:solidFill>
              <a:srgbClr val="0070C0"/>
            </a:solidFill>
            <a:prstDash val="solid"/>
          </a:ln>
        </p:spPr>
      </p:pic>
      <p:sp>
        <p:nvSpPr>
          <p:cNvPr id="25" name="직각 삼각형 24"/>
          <p:cNvSpPr/>
          <p:nvPr/>
        </p:nvSpPr>
        <p:spPr>
          <a:xfrm rot="18900000">
            <a:off x="3208556" y="3496455"/>
            <a:ext cx="176551" cy="176550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latin typeface="+mj-ea"/>
              <a:ea typeface="+mj-ea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4499104" y="1890981"/>
            <a:ext cx="2031360" cy="2941438"/>
            <a:chOff x="6982483" y="1748106"/>
            <a:chExt cx="3210727" cy="4649178"/>
          </a:xfrm>
        </p:grpSpPr>
        <p:sp>
          <p:nvSpPr>
            <p:cNvPr id="27" name="TextBox 26"/>
            <p:cNvSpPr txBox="1"/>
            <p:nvPr/>
          </p:nvSpPr>
          <p:spPr>
            <a:xfrm>
              <a:off x="6982483" y="4791947"/>
              <a:ext cx="3210727" cy="16053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dirty="0" smtClean="0">
                  <a:latin typeface="+mj-ea"/>
                  <a:ea typeface="+mj-ea"/>
                </a:rPr>
                <a:t>엄정한 </a:t>
              </a:r>
              <a:endParaRPr lang="en-US" altLang="ko-KR" sz="1600" b="1" dirty="0" smtClean="0">
                <a:latin typeface="+mj-ea"/>
                <a:ea typeface="+mj-ea"/>
              </a:endParaRPr>
            </a:p>
            <a:p>
              <a:pPr algn="ctr"/>
              <a:endParaRPr lang="en-US" altLang="ko-KR" sz="1600" b="1" dirty="0" smtClean="0">
                <a:latin typeface="+mj-ea"/>
                <a:ea typeface="+mj-ea"/>
              </a:endParaRPr>
            </a:p>
            <a:p>
              <a:pPr algn="ctr"/>
              <a:r>
                <a:rPr lang="en-US" altLang="ko-KR" sz="1400" dirty="0" smtClean="0">
                  <a:latin typeface="+mj-ea"/>
                  <a:ea typeface="+mj-ea"/>
                </a:rPr>
                <a:t>BLT </a:t>
              </a:r>
              <a:r>
                <a:rPr lang="ko-KR" altLang="en-US" sz="1400" dirty="0" smtClean="0">
                  <a:latin typeface="+mj-ea"/>
                  <a:ea typeface="+mj-ea"/>
                </a:rPr>
                <a:t>특허법률사무소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pPr algn="ctr"/>
              <a:r>
                <a:rPr lang="ko-KR" altLang="en-US" sz="1400" dirty="0" smtClean="0">
                  <a:latin typeface="+mj-ea"/>
                  <a:ea typeface="+mj-ea"/>
                </a:rPr>
                <a:t>변리사</a:t>
              </a:r>
              <a:endParaRPr lang="en-US" altLang="ko-KR" sz="1400" dirty="0" smtClean="0">
                <a:latin typeface="+mj-ea"/>
                <a:ea typeface="+mj-ea"/>
              </a:endParaRPr>
            </a:p>
          </p:txBody>
        </p:sp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420"/>
            <a:stretch>
              <a:fillRect/>
            </a:stretch>
          </p:blipFill>
          <p:spPr>
            <a:xfrm>
              <a:off x="7391386" y="1748106"/>
              <a:ext cx="2286015" cy="2672085"/>
            </a:xfrm>
            <a:prstGeom prst="rect">
              <a:avLst/>
            </a:prstGeom>
            <a:ln>
              <a:solidFill>
                <a:srgbClr val="0070C0"/>
              </a:solidFill>
              <a:prstDash val="solid"/>
            </a:ln>
          </p:spPr>
        </p:pic>
        <p:sp>
          <p:nvSpPr>
            <p:cNvPr id="29" name="직각 삼각형 28"/>
            <p:cNvSpPr/>
            <p:nvPr/>
          </p:nvSpPr>
          <p:spPr>
            <a:xfrm rot="18900000">
              <a:off x="8432764" y="4285684"/>
              <a:ext cx="279053" cy="279052"/>
            </a:xfrm>
            <a:prstGeom prst="rtTriangl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latin typeface="+mj-ea"/>
                <a:ea typeface="+mj-ea"/>
              </a:endParaRPr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6733250" y="1890980"/>
            <a:ext cx="2031360" cy="2941439"/>
            <a:chOff x="8756081" y="1748105"/>
            <a:chExt cx="2574410" cy="3727783"/>
          </a:xfrm>
        </p:grpSpPr>
        <p:sp>
          <p:nvSpPr>
            <p:cNvPr id="31" name="TextBox 30"/>
            <p:cNvSpPr txBox="1"/>
            <p:nvPr/>
          </p:nvSpPr>
          <p:spPr>
            <a:xfrm>
              <a:off x="8756081" y="4188704"/>
              <a:ext cx="2574410" cy="12871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smtClean="0">
                  <a:latin typeface="+mj-ea"/>
                  <a:ea typeface="+mj-ea"/>
                </a:rPr>
                <a:t>김공식</a:t>
              </a:r>
              <a:r>
                <a:rPr lang="ko-KR" altLang="en-US" sz="1600" b="1" dirty="0" smtClean="0">
                  <a:latin typeface="+mj-ea"/>
                  <a:ea typeface="+mj-ea"/>
                </a:rPr>
                <a:t> </a:t>
              </a:r>
              <a:endParaRPr lang="en-US" altLang="ko-KR" sz="1600" b="1" dirty="0" smtClean="0">
                <a:latin typeface="+mj-ea"/>
                <a:ea typeface="+mj-ea"/>
              </a:endParaRPr>
            </a:p>
            <a:p>
              <a:pPr algn="ctr"/>
              <a:endParaRPr lang="en-US" altLang="ko-KR" sz="1600" b="1" dirty="0" smtClean="0">
                <a:latin typeface="+mj-ea"/>
                <a:ea typeface="+mj-ea"/>
              </a:endParaRPr>
            </a:p>
            <a:p>
              <a:pPr algn="ctr"/>
              <a:r>
                <a:rPr lang="ko-KR" altLang="en-US" sz="1400" dirty="0" smtClean="0">
                  <a:latin typeface="+mj-ea"/>
                  <a:ea typeface="+mj-ea"/>
                </a:rPr>
                <a:t>보스턴 </a:t>
              </a:r>
              <a:r>
                <a:rPr lang="ko-KR" altLang="en-US" sz="1400" dirty="0" err="1" smtClean="0">
                  <a:latin typeface="+mj-ea"/>
                  <a:ea typeface="+mj-ea"/>
                </a:rPr>
                <a:t>민츠레빈</a:t>
              </a:r>
              <a:r>
                <a:rPr lang="ko-KR" altLang="en-US" sz="1400" dirty="0" smtClean="0">
                  <a:latin typeface="+mj-ea"/>
                  <a:ea typeface="+mj-ea"/>
                </a:rPr>
                <a:t> </a:t>
              </a:r>
              <a:endParaRPr lang="en-US" altLang="ko-KR" sz="1400" dirty="0" smtClean="0">
                <a:latin typeface="+mj-ea"/>
                <a:ea typeface="+mj-ea"/>
              </a:endParaRPr>
            </a:p>
            <a:p>
              <a:pPr algn="ctr"/>
              <a:r>
                <a:rPr lang="ko-KR" altLang="en-US" sz="1400" dirty="0" smtClean="0">
                  <a:latin typeface="+mj-ea"/>
                  <a:ea typeface="+mj-ea"/>
                </a:rPr>
                <a:t>변호사</a:t>
              </a:r>
              <a:endParaRPr lang="en-US" altLang="ko-KR" sz="1400" dirty="0" smtClean="0">
                <a:latin typeface="+mj-ea"/>
                <a:ea typeface="+mj-ea"/>
              </a:endParaRPr>
            </a:p>
          </p:txBody>
        </p:sp>
        <p:grpSp>
          <p:nvGrpSpPr>
            <p:cNvPr id="32" name="그룹 31"/>
            <p:cNvGrpSpPr/>
            <p:nvPr/>
          </p:nvGrpSpPr>
          <p:grpSpPr>
            <a:xfrm>
              <a:off x="9126805" y="1748105"/>
              <a:ext cx="1832962" cy="2245219"/>
              <a:chOff x="9083946" y="1748105"/>
              <a:chExt cx="1832962" cy="2245219"/>
            </a:xfrm>
          </p:grpSpPr>
          <p:sp>
            <p:nvSpPr>
              <p:cNvPr id="33" name="직각 삼각형 32"/>
              <p:cNvSpPr/>
              <p:nvPr/>
            </p:nvSpPr>
            <p:spPr>
              <a:xfrm rot="18900000">
                <a:off x="9888553" y="3769576"/>
                <a:ext cx="223749" cy="223748"/>
              </a:xfrm>
              <a:prstGeom prst="rtTriangl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>
                  <a:latin typeface="+mj-ea"/>
                  <a:ea typeface="+mj-ea"/>
                </a:endParaRPr>
              </a:p>
            </p:txBody>
          </p:sp>
          <p:pic>
            <p:nvPicPr>
              <p:cNvPr id="34" name="그림 3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083946" y="1748105"/>
                <a:ext cx="1832962" cy="2142519"/>
              </a:xfrm>
              <a:prstGeom prst="rect">
                <a:avLst/>
              </a:prstGeom>
              <a:noFill/>
              <a:ln>
                <a:solidFill>
                  <a:srgbClr val="0070C0"/>
                </a:solidFill>
                <a:prstDash val="solid"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36282572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/>
        </p:nvSpPr>
        <p:spPr>
          <a:xfrm>
            <a:off x="274583" y="242557"/>
            <a:ext cx="26212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3. </a:t>
            </a:r>
            <a:r>
              <a:rPr lang="ko-KR" altLang="en-US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회사소개 </a:t>
            </a:r>
            <a:r>
              <a:rPr lang="en-US" altLang="ko-KR" sz="1600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600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영상 제작 </a:t>
            </a:r>
            <a:r>
              <a:rPr lang="ko-KR" altLang="en-US" sz="1600" spc="-100" dirty="0" err="1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컨셉</a:t>
            </a:r>
            <a:r>
              <a:rPr lang="en-US" altLang="ko-KR" sz="1600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1600" spc="-100" dirty="0">
              <a:ln>
                <a:solidFill>
                  <a:srgbClr val="D91962">
                    <a:alpha val="0"/>
                  </a:srgb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787728" y="2204936"/>
            <a:ext cx="2511631" cy="2521154"/>
            <a:chOff x="760021" y="2541653"/>
            <a:chExt cx="3348841" cy="3361539"/>
          </a:xfrm>
        </p:grpSpPr>
        <p:sp>
          <p:nvSpPr>
            <p:cNvPr id="13" name="다이아몬드 12"/>
            <p:cNvSpPr/>
            <p:nvPr/>
          </p:nvSpPr>
          <p:spPr>
            <a:xfrm>
              <a:off x="760021" y="2554351"/>
              <a:ext cx="3348841" cy="3348841"/>
            </a:xfrm>
            <a:prstGeom prst="diamond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5" name="이등변 삼각형 14"/>
            <p:cNvSpPr/>
            <p:nvPr/>
          </p:nvSpPr>
          <p:spPr>
            <a:xfrm>
              <a:off x="2125683" y="2541653"/>
              <a:ext cx="617516" cy="308758"/>
            </a:xfrm>
            <a:prstGeom prst="triangl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3489365" y="2195162"/>
            <a:ext cx="2511631" cy="2511631"/>
            <a:chOff x="4362203" y="2528621"/>
            <a:chExt cx="3348841" cy="3348841"/>
          </a:xfrm>
        </p:grpSpPr>
        <p:sp>
          <p:nvSpPr>
            <p:cNvPr id="20" name="다이아몬드 19"/>
            <p:cNvSpPr/>
            <p:nvPr/>
          </p:nvSpPr>
          <p:spPr>
            <a:xfrm>
              <a:off x="4362203" y="2528621"/>
              <a:ext cx="3348841" cy="3348841"/>
            </a:xfrm>
            <a:prstGeom prst="diamond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1" name="이등변 삼각형 20"/>
            <p:cNvSpPr/>
            <p:nvPr/>
          </p:nvSpPr>
          <p:spPr>
            <a:xfrm>
              <a:off x="5699002" y="2528623"/>
              <a:ext cx="617516" cy="308758"/>
            </a:xfrm>
            <a:prstGeom prst="triangl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6191001" y="2193679"/>
            <a:ext cx="2511631" cy="2520536"/>
            <a:chOff x="7964384" y="2526643"/>
            <a:chExt cx="3348841" cy="3360715"/>
          </a:xfrm>
        </p:grpSpPr>
        <p:sp>
          <p:nvSpPr>
            <p:cNvPr id="23" name="다이아몬드 22"/>
            <p:cNvSpPr/>
            <p:nvPr/>
          </p:nvSpPr>
          <p:spPr>
            <a:xfrm>
              <a:off x="7964384" y="2538517"/>
              <a:ext cx="3348841" cy="3348841"/>
            </a:xfrm>
            <a:prstGeom prst="diamond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4" name="이등변 삼각형 23"/>
            <p:cNvSpPr/>
            <p:nvPr/>
          </p:nvSpPr>
          <p:spPr>
            <a:xfrm>
              <a:off x="9318172" y="2526643"/>
              <a:ext cx="617516" cy="308758"/>
            </a:xfrm>
            <a:prstGeom prst="triangl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25" name="직사각형 24"/>
          <p:cNvSpPr/>
          <p:nvPr/>
        </p:nvSpPr>
        <p:spPr>
          <a:xfrm>
            <a:off x="950938" y="3097974"/>
            <a:ext cx="21852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핵심기술을</a:t>
            </a:r>
            <a:endParaRPr lang="en-US" altLang="ko-KR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쉽고 간결하게 표현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4137321" y="3089069"/>
            <a:ext cx="12618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기존 시장 </a:t>
            </a:r>
            <a:endParaRPr lang="en-US" altLang="ko-KR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문제 제기</a:t>
            </a:r>
          </a:p>
        </p:txBody>
      </p:sp>
      <p:sp>
        <p:nvSpPr>
          <p:cNvPr id="27" name="직사각형 26"/>
          <p:cNvSpPr/>
          <p:nvPr/>
        </p:nvSpPr>
        <p:spPr>
          <a:xfrm>
            <a:off x="6541760" y="2955471"/>
            <a:ext cx="181011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기술 활용 분야</a:t>
            </a:r>
            <a:r>
              <a:rPr lang="en-US" altLang="ko-KR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pPr algn="ctr"/>
            <a:r>
              <a:rPr lang="ko-KR" altLang="en-US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시장 크기</a:t>
            </a:r>
            <a:r>
              <a:rPr lang="en-US" altLang="ko-KR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pPr algn="ctr"/>
            <a:r>
              <a:rPr lang="ko-KR" altLang="en-US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연구자 인터뷰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4029272" y="1762006"/>
            <a:ext cx="14927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400" dirty="0">
                <a:ln w="18415" cmpd="sng">
                  <a:noFill/>
                  <a:prstDash val="solid"/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en-US" altLang="ko-KR" sz="2400" dirty="0">
                <a:ln w="18415" cmpd="sng">
                  <a:noFill/>
                  <a:prstDash val="solid"/>
                </a:ln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30</a:t>
            </a:r>
            <a:r>
              <a:rPr lang="ko-KR" altLang="en-US" sz="2400" dirty="0">
                <a:ln w="18415" cmpd="sng">
                  <a:noFill/>
                  <a:prstDash val="solid"/>
                </a:ln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초</a:t>
            </a:r>
            <a:r>
              <a:rPr lang="en-US" altLang="ko-KR" sz="2400" dirty="0">
                <a:ln w="18415" cmpd="sng">
                  <a:noFill/>
                  <a:prstDash val="solid"/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endParaRPr lang="ko-KR" altLang="en-US" sz="2400" dirty="0">
              <a:ln w="18415" cmpd="sng">
                <a:noFill/>
                <a:prstDash val="solid"/>
              </a:ln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435071" y="1762006"/>
            <a:ext cx="20056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ln w="18415" cmpd="sng">
                  <a:noFill/>
                  <a:prstDash val="solid"/>
                </a:ln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“2</a:t>
            </a:r>
            <a:r>
              <a:rPr lang="ko-KR" altLang="en-US" sz="2400" dirty="0" smtClean="0">
                <a:ln w="18415" cmpd="sng">
                  <a:noFill/>
                  <a:prstDash val="solid"/>
                </a:ln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분</a:t>
            </a:r>
            <a:r>
              <a:rPr lang="en-US" altLang="ko-KR" sz="2400" dirty="0">
                <a:ln w="18415" cmpd="sng">
                  <a:noFill/>
                  <a:prstDash val="solid"/>
                </a:ln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~3</a:t>
            </a:r>
            <a:r>
              <a:rPr lang="ko-KR" altLang="en-US" sz="2400" dirty="0">
                <a:ln w="18415" cmpd="sng">
                  <a:noFill/>
                  <a:prstDash val="solid"/>
                </a:ln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분</a:t>
            </a:r>
            <a:r>
              <a:rPr lang="en-US" altLang="ko-KR" sz="2400" dirty="0">
                <a:ln w="18415" cmpd="sng">
                  <a:noFill/>
                  <a:prstDash val="solid"/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endParaRPr lang="ko-KR" altLang="en-US" sz="2400" dirty="0">
              <a:ln w="18415" cmpd="sng">
                <a:noFill/>
                <a:prstDash val="solid"/>
              </a:ln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370338" y="1762006"/>
            <a:ext cx="14927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400" dirty="0">
                <a:ln w="18415" cmpd="sng">
                  <a:noFill/>
                  <a:prstDash val="solid"/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en-US" altLang="ko-KR" sz="2400" dirty="0">
                <a:ln w="18415" cmpd="sng">
                  <a:noFill/>
                  <a:prstDash val="solid"/>
                </a:ln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10</a:t>
            </a:r>
            <a:r>
              <a:rPr lang="ko-KR" altLang="en-US" sz="2400" dirty="0">
                <a:ln w="18415" cmpd="sng">
                  <a:noFill/>
                  <a:prstDash val="solid"/>
                </a:ln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초</a:t>
            </a:r>
            <a:r>
              <a:rPr lang="en-US" altLang="ko-KR" sz="2400" dirty="0">
                <a:ln w="18415" cmpd="sng">
                  <a:noFill/>
                  <a:prstDash val="solid"/>
                </a:ln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endParaRPr lang="ko-KR" altLang="en-US" sz="2400" dirty="0">
              <a:ln w="18415" cmpd="sng">
                <a:noFill/>
                <a:prstDash val="solid"/>
              </a:ln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EB3C-491B-4B39-9384-ADDF417C6D36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404380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/>
        </p:nvSpPr>
        <p:spPr>
          <a:xfrm>
            <a:off x="274583" y="242557"/>
            <a:ext cx="31213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3. </a:t>
            </a:r>
            <a:r>
              <a:rPr lang="ko-KR" altLang="en-US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회사소개 </a:t>
            </a:r>
            <a:r>
              <a:rPr lang="en-US" altLang="ko-KR" sz="1600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600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기본 촬영 프로세스</a:t>
            </a:r>
            <a:r>
              <a:rPr lang="en-US" altLang="ko-KR" sz="1600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1600" spc="-100" dirty="0">
              <a:ln>
                <a:solidFill>
                  <a:srgbClr val="D91962">
                    <a:alpha val="0"/>
                  </a:srgb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1" name="직각 삼각형 30"/>
          <p:cNvSpPr/>
          <p:nvPr/>
        </p:nvSpPr>
        <p:spPr>
          <a:xfrm rot="10800000">
            <a:off x="2010589" y="3596613"/>
            <a:ext cx="244929" cy="244929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2" name="직각 삼각형 31"/>
          <p:cNvSpPr/>
          <p:nvPr/>
        </p:nvSpPr>
        <p:spPr>
          <a:xfrm rot="10800000">
            <a:off x="4076029" y="3612942"/>
            <a:ext cx="244929" cy="244929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3" name="직각 삼각형 32"/>
          <p:cNvSpPr/>
          <p:nvPr/>
        </p:nvSpPr>
        <p:spPr>
          <a:xfrm rot="10800000">
            <a:off x="6140851" y="3620364"/>
            <a:ext cx="244929" cy="244929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4" name="직각 삼각형 33"/>
          <p:cNvSpPr/>
          <p:nvPr/>
        </p:nvSpPr>
        <p:spPr>
          <a:xfrm rot="10800000">
            <a:off x="8224724" y="3592160"/>
            <a:ext cx="244929" cy="244929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423862" y="3371850"/>
            <a:ext cx="1966913" cy="1966913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2493962" y="3371850"/>
            <a:ext cx="1966913" cy="1966913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4564062" y="3371850"/>
            <a:ext cx="1966913" cy="1966913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6634162" y="3371850"/>
            <a:ext cx="1966913" cy="1966913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9" name="그림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17" y="1628776"/>
            <a:ext cx="1787601" cy="1268922"/>
          </a:xfrm>
          <a:prstGeom prst="rect">
            <a:avLst/>
          </a:prstGeom>
        </p:spPr>
      </p:pic>
      <p:pic>
        <p:nvPicPr>
          <p:cNvPr id="40" name="그림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283" y="1628776"/>
            <a:ext cx="1762980" cy="1250318"/>
          </a:xfrm>
          <a:prstGeom prst="rect">
            <a:avLst/>
          </a:prstGeom>
        </p:spPr>
      </p:pic>
      <p:pic>
        <p:nvPicPr>
          <p:cNvPr id="41" name="그림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094" y="1619471"/>
            <a:ext cx="1776848" cy="1259623"/>
          </a:xfrm>
          <a:prstGeom prst="rect">
            <a:avLst/>
          </a:prstGeom>
        </p:spPr>
      </p:pic>
      <p:pic>
        <p:nvPicPr>
          <p:cNvPr id="42" name="그림 4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8868" y="1664738"/>
            <a:ext cx="1750785" cy="1245791"/>
          </a:xfrm>
          <a:prstGeom prst="rect">
            <a:avLst/>
          </a:prstGeom>
        </p:spPr>
      </p:pic>
      <p:sp>
        <p:nvSpPr>
          <p:cNvPr id="43" name="직사각형 42"/>
          <p:cNvSpPr/>
          <p:nvPr/>
        </p:nvSpPr>
        <p:spPr>
          <a:xfrm>
            <a:off x="592282" y="3805916"/>
            <a:ext cx="164324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기획 단계</a:t>
            </a:r>
            <a:r>
              <a:rPr lang="en-US" altLang="ko-KR" sz="16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(3</a:t>
            </a:r>
            <a:r>
              <a:rPr lang="ko-KR" altLang="en-US" sz="16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일</a:t>
            </a:r>
            <a:r>
              <a:rPr lang="en-US" altLang="ko-KR" sz="16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algn="ctr"/>
            <a:endParaRPr lang="en-US" altLang="ko-KR" sz="16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기획</a:t>
            </a:r>
            <a:r>
              <a:rPr lang="en-US" altLang="ko-KR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콘티</a:t>
            </a:r>
            <a:r>
              <a:rPr lang="en-US" altLang="ko-KR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</a:p>
          <a:p>
            <a:pPr algn="ctr"/>
            <a:r>
              <a:rPr lang="ko-KR" altLang="en-US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대본 회의</a:t>
            </a:r>
          </a:p>
        </p:txBody>
      </p:sp>
      <p:sp>
        <p:nvSpPr>
          <p:cNvPr id="44" name="직사각형 43"/>
          <p:cNvSpPr/>
          <p:nvPr/>
        </p:nvSpPr>
        <p:spPr>
          <a:xfrm>
            <a:off x="2667992" y="3805916"/>
            <a:ext cx="164176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촬영 단계</a:t>
            </a:r>
            <a:r>
              <a:rPr lang="en-US" altLang="ko-KR" sz="16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(1</a:t>
            </a:r>
            <a:r>
              <a:rPr lang="ko-KR" altLang="en-US" sz="16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일</a:t>
            </a:r>
            <a:r>
              <a:rPr lang="en-US" altLang="ko-KR" sz="16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algn="ctr"/>
            <a:endParaRPr lang="en-US" altLang="ko-KR" sz="16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카메라 촬영</a:t>
            </a:r>
            <a:endParaRPr lang="en-US" altLang="ko-KR" sz="16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조명 </a:t>
            </a:r>
            <a:r>
              <a:rPr lang="en-US" altLang="ko-KR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&amp; </a:t>
            </a:r>
            <a:r>
              <a:rPr lang="ko-KR" altLang="en-US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녹음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4717723" y="3837089"/>
            <a:ext cx="173531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편집 단계</a:t>
            </a:r>
            <a:r>
              <a:rPr lang="en-US" altLang="ko-KR" sz="16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(3</a:t>
            </a:r>
            <a:r>
              <a:rPr lang="ko-KR" altLang="en-US" sz="16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일</a:t>
            </a:r>
            <a:r>
              <a:rPr lang="en-US" altLang="ko-KR" sz="16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algn="ctr"/>
            <a:endParaRPr lang="en-US" altLang="ko-KR" sz="16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편집 작업</a:t>
            </a:r>
            <a:endParaRPr lang="en-US" altLang="ko-KR" sz="16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그래픽 작업</a:t>
            </a:r>
          </a:p>
        </p:txBody>
      </p:sp>
      <p:sp>
        <p:nvSpPr>
          <p:cNvPr id="46" name="직사각형 45"/>
          <p:cNvSpPr/>
          <p:nvPr/>
        </p:nvSpPr>
        <p:spPr>
          <a:xfrm>
            <a:off x="6790028" y="3837089"/>
            <a:ext cx="176169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마케팅 지원</a:t>
            </a:r>
            <a:endParaRPr lang="en-US" altLang="ko-KR" sz="1600" dirty="0"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en-US" altLang="ko-KR" sz="16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600" dirty="0" err="1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웹페이지</a:t>
            </a:r>
            <a:r>
              <a:rPr lang="ko-KR" altLang="en-US" sz="16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홍보민간기업 홍보</a:t>
            </a: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EB3C-491B-4B39-9384-ADDF417C6D36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94003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/>
        </p:nvSpPr>
        <p:spPr>
          <a:xfrm>
            <a:off x="274583" y="242557"/>
            <a:ext cx="28729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3. </a:t>
            </a:r>
            <a:r>
              <a:rPr lang="ko-KR" altLang="en-US" b="1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회사소개 </a:t>
            </a:r>
            <a:r>
              <a:rPr lang="en-US" altLang="ko-KR" sz="1600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600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기술이전 마케팅</a:t>
            </a:r>
            <a:r>
              <a:rPr lang="en-US" altLang="ko-KR" sz="1600" spc="-100" dirty="0" smtClean="0">
                <a:ln>
                  <a:solidFill>
                    <a:srgbClr val="D91962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1600" spc="-100" dirty="0">
              <a:ln>
                <a:solidFill>
                  <a:srgbClr val="D91962">
                    <a:alpha val="0"/>
                  </a:srgb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002891" y="1153560"/>
            <a:ext cx="6995134" cy="498705"/>
            <a:chOff x="1002891" y="2233075"/>
            <a:chExt cx="6995134" cy="498705"/>
          </a:xfrm>
        </p:grpSpPr>
        <p:grpSp>
          <p:nvGrpSpPr>
            <p:cNvPr id="47" name="그룹 46"/>
            <p:cNvGrpSpPr/>
            <p:nvPr/>
          </p:nvGrpSpPr>
          <p:grpSpPr>
            <a:xfrm>
              <a:off x="1002891" y="2233075"/>
              <a:ext cx="6995134" cy="468752"/>
              <a:chOff x="995781" y="4009596"/>
              <a:chExt cx="8393642" cy="625002"/>
            </a:xfrm>
          </p:grpSpPr>
          <p:sp>
            <p:nvSpPr>
              <p:cNvPr id="48" name="직사각형 47"/>
              <p:cNvSpPr/>
              <p:nvPr/>
            </p:nvSpPr>
            <p:spPr>
              <a:xfrm rot="10800000" flipV="1">
                <a:off x="995781" y="4213905"/>
                <a:ext cx="1634364" cy="419688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49" name="직각 삼각형 48"/>
              <p:cNvSpPr/>
              <p:nvPr/>
            </p:nvSpPr>
            <p:spPr>
              <a:xfrm flipH="1" flipV="1">
                <a:off x="2081359" y="4421331"/>
                <a:ext cx="560292" cy="213267"/>
              </a:xfrm>
              <a:prstGeom prst="rt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50" name="직사각형 49"/>
              <p:cNvSpPr/>
              <p:nvPr/>
            </p:nvSpPr>
            <p:spPr>
              <a:xfrm rot="10800000" flipV="1">
                <a:off x="2085457" y="4009596"/>
                <a:ext cx="7303966" cy="41968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59" name="직사각형 58"/>
            <p:cNvSpPr/>
            <p:nvPr/>
          </p:nvSpPr>
          <p:spPr>
            <a:xfrm>
              <a:off x="3705823" y="2260350"/>
              <a:ext cx="2773631" cy="300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57213" indent="-557213"/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쉽고 재미있는 기술 소개 영상</a:t>
              </a:r>
              <a:endParaRPr lang="en-US" altLang="ko-KR" sz="13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1078438" y="2362448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>
                  <a:solidFill>
                    <a:srgbClr val="0070C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1.</a:t>
              </a:r>
              <a:endParaRPr lang="ko-KR" altLang="en-US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1002891" y="2066805"/>
            <a:ext cx="6995134" cy="497222"/>
            <a:chOff x="1002891" y="2794183"/>
            <a:chExt cx="6995134" cy="497222"/>
          </a:xfrm>
        </p:grpSpPr>
        <p:grpSp>
          <p:nvGrpSpPr>
            <p:cNvPr id="51" name="그룹 50"/>
            <p:cNvGrpSpPr/>
            <p:nvPr/>
          </p:nvGrpSpPr>
          <p:grpSpPr>
            <a:xfrm>
              <a:off x="1002891" y="2794183"/>
              <a:ext cx="6995134" cy="468752"/>
              <a:chOff x="995781" y="4009596"/>
              <a:chExt cx="8393642" cy="625002"/>
            </a:xfrm>
          </p:grpSpPr>
          <p:sp>
            <p:nvSpPr>
              <p:cNvPr id="52" name="직사각형 51"/>
              <p:cNvSpPr/>
              <p:nvPr/>
            </p:nvSpPr>
            <p:spPr>
              <a:xfrm rot="10800000" flipV="1">
                <a:off x="995781" y="4213905"/>
                <a:ext cx="1634364" cy="419688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53" name="직각 삼각형 52"/>
              <p:cNvSpPr/>
              <p:nvPr/>
            </p:nvSpPr>
            <p:spPr>
              <a:xfrm flipH="1" flipV="1">
                <a:off x="2081359" y="4421331"/>
                <a:ext cx="560292" cy="213267"/>
              </a:xfrm>
              <a:prstGeom prst="rt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54" name="직사각형 53"/>
              <p:cNvSpPr/>
              <p:nvPr/>
            </p:nvSpPr>
            <p:spPr>
              <a:xfrm rot="10800000" flipV="1">
                <a:off x="2085457" y="4009596"/>
                <a:ext cx="7303966" cy="41968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1" name="TextBox 60"/>
            <p:cNvSpPr txBox="1"/>
            <p:nvPr/>
          </p:nvSpPr>
          <p:spPr>
            <a:xfrm>
              <a:off x="1054393" y="2922073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>
                  <a:solidFill>
                    <a:srgbClr val="0070C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2.</a:t>
              </a:r>
              <a:endParaRPr lang="ko-KR" altLang="en-US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6" name="직사각형 65"/>
            <p:cNvSpPr/>
            <p:nvPr/>
          </p:nvSpPr>
          <p:spPr>
            <a:xfrm>
              <a:off x="4115524" y="2807357"/>
              <a:ext cx="2181368" cy="300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57213" indent="-557213"/>
              <a:r>
                <a:rPr lang="ko-KR" altLang="en-US" sz="1350" dirty="0" err="1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유투브</a:t>
              </a:r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</a:t>
              </a:r>
              <a:r>
                <a:rPr lang="en-US" altLang="ko-KR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&amp; </a:t>
              </a:r>
              <a:r>
                <a:rPr lang="ko-KR" altLang="en-US" sz="1350" dirty="0" err="1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페이스북</a:t>
              </a:r>
              <a:endParaRPr lang="en-US" altLang="ko-KR" sz="13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4" name="그룹 3"/>
          <p:cNvGrpSpPr/>
          <p:nvPr/>
        </p:nvGrpSpPr>
        <p:grpSpPr>
          <a:xfrm>
            <a:off x="1002891" y="3891257"/>
            <a:ext cx="6995134" cy="486189"/>
            <a:chOff x="1002891" y="3916401"/>
            <a:chExt cx="6995134" cy="486189"/>
          </a:xfrm>
        </p:grpSpPr>
        <p:grpSp>
          <p:nvGrpSpPr>
            <p:cNvPr id="19" name="그룹 18"/>
            <p:cNvGrpSpPr/>
            <p:nvPr/>
          </p:nvGrpSpPr>
          <p:grpSpPr>
            <a:xfrm flipV="1">
              <a:off x="1002891" y="3916401"/>
              <a:ext cx="6995134" cy="468752"/>
              <a:chOff x="995781" y="4009596"/>
              <a:chExt cx="8393642" cy="625002"/>
            </a:xfrm>
          </p:grpSpPr>
          <p:sp>
            <p:nvSpPr>
              <p:cNvPr id="20" name="직사각형 19"/>
              <p:cNvSpPr/>
              <p:nvPr/>
            </p:nvSpPr>
            <p:spPr>
              <a:xfrm rot="10800000" flipV="1">
                <a:off x="995781" y="4213905"/>
                <a:ext cx="1634364" cy="419688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21" name="직각 삼각형 20"/>
              <p:cNvSpPr/>
              <p:nvPr/>
            </p:nvSpPr>
            <p:spPr>
              <a:xfrm flipH="1" flipV="1">
                <a:off x="2081359" y="4421331"/>
                <a:ext cx="560292" cy="213267"/>
              </a:xfrm>
              <a:prstGeom prst="rt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22" name="직사각형 21"/>
              <p:cNvSpPr/>
              <p:nvPr/>
            </p:nvSpPr>
            <p:spPr>
              <a:xfrm rot="10800000" flipV="1">
                <a:off x="2085457" y="4009596"/>
                <a:ext cx="7303966" cy="41968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3" name="TextBox 62"/>
            <p:cNvSpPr txBox="1"/>
            <p:nvPr/>
          </p:nvSpPr>
          <p:spPr>
            <a:xfrm>
              <a:off x="1048984" y="3919599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>
                  <a:solidFill>
                    <a:srgbClr val="0070C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4.</a:t>
              </a:r>
              <a:endParaRPr lang="ko-KR" altLang="en-US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7" name="직사각형 66"/>
            <p:cNvSpPr/>
            <p:nvPr/>
          </p:nvSpPr>
          <p:spPr>
            <a:xfrm>
              <a:off x="2578408" y="4102508"/>
              <a:ext cx="5277119" cy="300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57213" indent="-557213"/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미디어 회사에 영상 제공 </a:t>
              </a:r>
              <a:r>
                <a:rPr lang="en-US" altLang="ko-KR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(</a:t>
              </a:r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판도라</a:t>
              </a:r>
              <a:r>
                <a:rPr lang="en-US" altLang="ko-KR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TV, </a:t>
              </a:r>
              <a:r>
                <a:rPr lang="ko-KR" altLang="en-US" sz="1350" dirty="0" err="1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대덕넷</a:t>
              </a:r>
              <a:r>
                <a:rPr lang="en-US" altLang="ko-KR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, </a:t>
              </a:r>
              <a:r>
                <a:rPr lang="ko-KR" altLang="en-US" sz="1350" dirty="0" err="1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테크홀릭</a:t>
              </a:r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등 </a:t>
              </a:r>
              <a:r>
                <a:rPr lang="en-US" altLang="ko-KR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50</a:t>
              </a:r>
              <a:r>
                <a:rPr lang="ko-KR" altLang="en-US" sz="1350" dirty="0" err="1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여곳</a:t>
              </a:r>
              <a:r>
                <a:rPr lang="en-US" altLang="ko-KR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1002891" y="2978567"/>
            <a:ext cx="6995134" cy="498150"/>
            <a:chOff x="1002891" y="3354364"/>
            <a:chExt cx="6995134" cy="498150"/>
          </a:xfrm>
        </p:grpSpPr>
        <p:grpSp>
          <p:nvGrpSpPr>
            <p:cNvPr id="55" name="그룹 54"/>
            <p:cNvGrpSpPr/>
            <p:nvPr/>
          </p:nvGrpSpPr>
          <p:grpSpPr>
            <a:xfrm>
              <a:off x="1002891" y="3355292"/>
              <a:ext cx="6995134" cy="468752"/>
              <a:chOff x="995781" y="4009596"/>
              <a:chExt cx="8393642" cy="625002"/>
            </a:xfrm>
          </p:grpSpPr>
          <p:sp>
            <p:nvSpPr>
              <p:cNvPr id="56" name="직사각형 55"/>
              <p:cNvSpPr/>
              <p:nvPr/>
            </p:nvSpPr>
            <p:spPr>
              <a:xfrm rot="10800000" flipV="1">
                <a:off x="995781" y="4213905"/>
                <a:ext cx="1634364" cy="419688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57" name="직각 삼각형 56"/>
              <p:cNvSpPr/>
              <p:nvPr/>
            </p:nvSpPr>
            <p:spPr>
              <a:xfrm flipH="1" flipV="1">
                <a:off x="2081359" y="4421331"/>
                <a:ext cx="560292" cy="213267"/>
              </a:xfrm>
              <a:prstGeom prst="rt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58" name="직사각형 57"/>
              <p:cNvSpPr/>
              <p:nvPr/>
            </p:nvSpPr>
            <p:spPr>
              <a:xfrm rot="10800000" flipV="1">
                <a:off x="2085457" y="4009596"/>
                <a:ext cx="7303966" cy="41968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2" name="TextBox 61"/>
            <p:cNvSpPr txBox="1"/>
            <p:nvPr/>
          </p:nvSpPr>
          <p:spPr>
            <a:xfrm>
              <a:off x="1053191" y="3483182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>
                  <a:solidFill>
                    <a:srgbClr val="0070C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3.</a:t>
              </a:r>
              <a:endParaRPr lang="ko-KR" altLang="en-US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8" name="직사각형 67"/>
            <p:cNvSpPr/>
            <p:nvPr/>
          </p:nvSpPr>
          <p:spPr>
            <a:xfrm>
              <a:off x="3215224" y="3354364"/>
              <a:ext cx="3954503" cy="300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57213" indent="-557213"/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기업 협회 홍보</a:t>
              </a:r>
              <a:r>
                <a:rPr lang="en-US" altLang="ko-KR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(</a:t>
              </a:r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벤처기업협회</a:t>
              </a:r>
              <a:r>
                <a:rPr lang="en-US" altLang="ko-KR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, </a:t>
              </a:r>
              <a:r>
                <a:rPr lang="ko-KR" altLang="en-US" sz="1350" dirty="0" err="1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이노비즈</a:t>
              </a:r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협회 등</a:t>
              </a:r>
              <a:r>
                <a:rPr lang="en-US" altLang="ko-KR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</a:p>
          </p:txBody>
        </p:sp>
      </p:grpSp>
      <p:grpSp>
        <p:nvGrpSpPr>
          <p:cNvPr id="3" name="그룹 2"/>
          <p:cNvGrpSpPr/>
          <p:nvPr/>
        </p:nvGrpSpPr>
        <p:grpSpPr>
          <a:xfrm>
            <a:off x="1002891" y="4791986"/>
            <a:ext cx="6995134" cy="492272"/>
            <a:chOff x="1002891" y="4453990"/>
            <a:chExt cx="6995134" cy="492272"/>
          </a:xfrm>
        </p:grpSpPr>
        <p:grpSp>
          <p:nvGrpSpPr>
            <p:cNvPr id="23" name="그룹 22"/>
            <p:cNvGrpSpPr/>
            <p:nvPr/>
          </p:nvGrpSpPr>
          <p:grpSpPr>
            <a:xfrm flipV="1">
              <a:off x="1002891" y="4477510"/>
              <a:ext cx="6995134" cy="468752"/>
              <a:chOff x="995781" y="4009596"/>
              <a:chExt cx="8393642" cy="625002"/>
            </a:xfrm>
          </p:grpSpPr>
          <p:sp>
            <p:nvSpPr>
              <p:cNvPr id="24" name="직사각형 23"/>
              <p:cNvSpPr/>
              <p:nvPr/>
            </p:nvSpPr>
            <p:spPr>
              <a:xfrm rot="10800000" flipV="1">
                <a:off x="995781" y="4213905"/>
                <a:ext cx="1634364" cy="419688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25" name="직각 삼각형 24"/>
              <p:cNvSpPr/>
              <p:nvPr/>
            </p:nvSpPr>
            <p:spPr>
              <a:xfrm flipH="1" flipV="1">
                <a:off x="2081359" y="4421331"/>
                <a:ext cx="560292" cy="213267"/>
              </a:xfrm>
              <a:prstGeom prst="rt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26" name="직사각형 25"/>
              <p:cNvSpPr/>
              <p:nvPr/>
            </p:nvSpPr>
            <p:spPr>
              <a:xfrm rot="10800000" flipV="1">
                <a:off x="2085457" y="4009596"/>
                <a:ext cx="7303966" cy="41968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4" name="TextBox 63"/>
            <p:cNvSpPr txBox="1"/>
            <p:nvPr/>
          </p:nvSpPr>
          <p:spPr>
            <a:xfrm>
              <a:off x="1053191" y="4453990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>
                  <a:solidFill>
                    <a:srgbClr val="0070C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5.</a:t>
              </a:r>
              <a:endParaRPr lang="ko-KR" altLang="en-US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9" name="직사각형 68"/>
            <p:cNvSpPr/>
            <p:nvPr/>
          </p:nvSpPr>
          <p:spPr>
            <a:xfrm>
              <a:off x="4355257" y="4636899"/>
              <a:ext cx="1340369" cy="300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57213" indent="-557213"/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전화 영업</a:t>
              </a:r>
              <a:endParaRPr lang="en-US" altLang="ko-KR" sz="13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1002891" y="5698796"/>
            <a:ext cx="6995134" cy="502289"/>
            <a:chOff x="1002891" y="5022521"/>
            <a:chExt cx="6995134" cy="502289"/>
          </a:xfrm>
        </p:grpSpPr>
        <p:grpSp>
          <p:nvGrpSpPr>
            <p:cNvPr id="27" name="그룹 26"/>
            <p:cNvGrpSpPr/>
            <p:nvPr/>
          </p:nvGrpSpPr>
          <p:grpSpPr>
            <a:xfrm flipV="1">
              <a:off x="1002891" y="5038619"/>
              <a:ext cx="6995134" cy="468752"/>
              <a:chOff x="995781" y="4009596"/>
              <a:chExt cx="8393642" cy="625002"/>
            </a:xfrm>
          </p:grpSpPr>
          <p:sp>
            <p:nvSpPr>
              <p:cNvPr id="28" name="직사각형 27"/>
              <p:cNvSpPr/>
              <p:nvPr/>
            </p:nvSpPr>
            <p:spPr>
              <a:xfrm rot="10800000" flipV="1">
                <a:off x="995781" y="4213905"/>
                <a:ext cx="1634364" cy="419688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29" name="직각 삼각형 28"/>
              <p:cNvSpPr/>
              <p:nvPr/>
            </p:nvSpPr>
            <p:spPr>
              <a:xfrm flipH="1" flipV="1">
                <a:off x="2081359" y="4421331"/>
                <a:ext cx="560292" cy="213267"/>
              </a:xfrm>
              <a:prstGeom prst="rt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30" name="직사각형 29"/>
              <p:cNvSpPr/>
              <p:nvPr/>
            </p:nvSpPr>
            <p:spPr>
              <a:xfrm rot="10800000" flipV="1">
                <a:off x="2085457" y="4009596"/>
                <a:ext cx="7303966" cy="41968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50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5" name="TextBox 64"/>
            <p:cNvSpPr txBox="1"/>
            <p:nvPr/>
          </p:nvSpPr>
          <p:spPr>
            <a:xfrm>
              <a:off x="1053191" y="5022521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>
                  <a:solidFill>
                    <a:srgbClr val="0070C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6.</a:t>
              </a:r>
              <a:endParaRPr lang="ko-KR" altLang="en-US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70" name="직사각형 69"/>
            <p:cNvSpPr/>
            <p:nvPr/>
          </p:nvSpPr>
          <p:spPr>
            <a:xfrm>
              <a:off x="4110327" y="5224728"/>
              <a:ext cx="2369127" cy="300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57213" indent="-557213"/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버스</a:t>
              </a:r>
              <a:r>
                <a:rPr lang="en-US" altLang="ko-KR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, </a:t>
              </a:r>
              <a:r>
                <a:rPr lang="ko-KR" altLang="en-US" sz="1350" dirty="0">
                  <a:solidFill>
                    <a:prstClr val="black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지하철 광고</a:t>
              </a:r>
              <a:endParaRPr lang="en-US" altLang="ko-KR" sz="135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EB3C-491B-4B39-9384-ADDF417C6D36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765406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직사각형 25"/>
          <p:cNvSpPr/>
          <p:nvPr/>
        </p:nvSpPr>
        <p:spPr>
          <a:xfrm>
            <a:off x="0" y="4289425"/>
            <a:ext cx="9144000" cy="19145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>
              <a:solidFill>
                <a:prstClr val="white"/>
              </a:solidFill>
            </a:endParaRPr>
          </a:p>
        </p:txBody>
      </p:sp>
      <p:cxnSp>
        <p:nvCxnSpPr>
          <p:cNvPr id="28" name="직선 연결선 27"/>
          <p:cNvCxnSpPr/>
          <p:nvPr/>
        </p:nvCxnSpPr>
        <p:spPr>
          <a:xfrm>
            <a:off x="0" y="6280150"/>
            <a:ext cx="9144000" cy="1191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3233063" y="5246687"/>
            <a:ext cx="294026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>
                <a:solidFill>
                  <a:prstClr val="black"/>
                </a:solidFill>
              </a:rPr>
              <a:t>대표 김진수</a:t>
            </a:r>
            <a:endParaRPr lang="en-US" altLang="ko-KR" b="1" dirty="0">
              <a:solidFill>
                <a:prstClr val="black"/>
              </a:solidFill>
            </a:endParaRPr>
          </a:p>
          <a:p>
            <a:pPr algn="ctr"/>
            <a:r>
              <a:rPr lang="en-US" altLang="ko-KR" sz="1350" dirty="0">
                <a:solidFill>
                  <a:prstClr val="black"/>
                </a:solidFill>
                <a:hlinkClick r:id="rId2"/>
              </a:rPr>
              <a:t>james@techblackhole.com</a:t>
            </a:r>
            <a:endParaRPr lang="en-US" altLang="ko-KR" sz="1350" dirty="0">
              <a:solidFill>
                <a:prstClr val="black"/>
              </a:solidFill>
            </a:endParaRPr>
          </a:p>
          <a:p>
            <a:pPr algn="ctr"/>
            <a:r>
              <a:rPr lang="en-US" altLang="ko-KR" sz="1350" dirty="0">
                <a:solidFill>
                  <a:prstClr val="black"/>
                </a:solidFill>
              </a:rPr>
              <a:t>010 4040 4577</a:t>
            </a:r>
            <a:endParaRPr lang="ko-KR" altLang="en-US" sz="1350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34612" y="4719915"/>
            <a:ext cx="66747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prstClr val="black"/>
                </a:solidFill>
              </a:rPr>
              <a:t>서울특별시 강남구 논현동 </a:t>
            </a:r>
            <a:r>
              <a:rPr lang="en-US" altLang="ko-KR" sz="1200" b="1" dirty="0">
                <a:solidFill>
                  <a:prstClr val="black"/>
                </a:solidFill>
              </a:rPr>
              <a:t>63-6</a:t>
            </a:r>
            <a:r>
              <a:rPr lang="ko-KR" altLang="en-US" sz="1200" b="1" dirty="0">
                <a:solidFill>
                  <a:prstClr val="black"/>
                </a:solidFill>
              </a:rPr>
              <a:t>번지 </a:t>
            </a:r>
            <a:r>
              <a:rPr lang="ko-KR" altLang="en-US" sz="1200" b="1" dirty="0" err="1">
                <a:solidFill>
                  <a:prstClr val="black"/>
                </a:solidFill>
              </a:rPr>
              <a:t>동암빌딩</a:t>
            </a:r>
            <a:r>
              <a:rPr lang="ko-KR" altLang="en-US" sz="1200" b="1" dirty="0">
                <a:solidFill>
                  <a:prstClr val="black"/>
                </a:solidFill>
              </a:rPr>
              <a:t> </a:t>
            </a:r>
            <a:r>
              <a:rPr lang="en-US" altLang="ko-KR" sz="1200" b="1" dirty="0">
                <a:solidFill>
                  <a:prstClr val="black"/>
                </a:solidFill>
              </a:rPr>
              <a:t>401</a:t>
            </a:r>
            <a:r>
              <a:rPr lang="ko-KR" altLang="en-US" sz="1200" b="1" dirty="0">
                <a:solidFill>
                  <a:prstClr val="black"/>
                </a:solidFill>
              </a:rPr>
              <a:t>호</a:t>
            </a:r>
            <a:r>
              <a:rPr lang="en-US" altLang="ko-KR" sz="1200" b="1" dirty="0">
                <a:solidFill>
                  <a:prstClr val="black"/>
                </a:solidFill>
              </a:rPr>
              <a:t>,   TEL. 02. 541. 2015,  FAX. 02. 541. 0213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36299" y="2834739"/>
            <a:ext cx="20714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/>
              <a:t>감사합니다</a:t>
            </a:r>
            <a:r>
              <a:rPr lang="en-US" altLang="ko-KR" sz="2800" dirty="0" smtClean="0"/>
              <a:t>.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2842826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1315</TotalTime>
  <Words>1022</Words>
  <Application>Microsoft Office PowerPoint</Application>
  <PresentationFormat>화면 슬라이드 쇼(4:3)</PresentationFormat>
  <Paragraphs>230</Paragraphs>
  <Slides>12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2" baseType="lpstr">
      <vt:lpstr>Asiaｽﾅｰ昉・Identity-H</vt:lpstr>
      <vt:lpstr>HY견고딕</vt:lpstr>
      <vt:lpstr>나눔바른고딕</vt:lpstr>
      <vt:lpstr>다음_Regular</vt:lpstr>
      <vt:lpstr>맑은 고딕</vt:lpstr>
      <vt:lpstr>바탕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J_techblack</dc:creator>
  <cp:lastModifiedBy>user</cp:lastModifiedBy>
  <cp:revision>190</cp:revision>
  <cp:lastPrinted>2015-10-23T04:56:29Z</cp:lastPrinted>
  <dcterms:created xsi:type="dcterms:W3CDTF">2015-10-19T01:12:54Z</dcterms:created>
  <dcterms:modified xsi:type="dcterms:W3CDTF">2015-12-15T07:21:03Z</dcterms:modified>
</cp:coreProperties>
</file>