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23" r:id="rId2"/>
    <p:sldId id="257" r:id="rId3"/>
    <p:sldId id="266" r:id="rId4"/>
    <p:sldId id="267" r:id="rId5"/>
    <p:sldId id="324" r:id="rId6"/>
    <p:sldId id="314" r:id="rId7"/>
    <p:sldId id="273" r:id="rId8"/>
    <p:sldId id="326" r:id="rId9"/>
    <p:sldId id="325" r:id="rId10"/>
    <p:sldId id="298" r:id="rId11"/>
    <p:sldId id="315" r:id="rId12"/>
    <p:sldId id="302" r:id="rId13"/>
    <p:sldId id="316" r:id="rId14"/>
    <p:sldId id="279" r:id="rId15"/>
    <p:sldId id="317" r:id="rId16"/>
    <p:sldId id="285" r:id="rId17"/>
    <p:sldId id="307" r:id="rId18"/>
    <p:sldId id="293" r:id="rId19"/>
    <p:sldId id="291" r:id="rId20"/>
    <p:sldId id="322" r:id="rId21"/>
    <p:sldId id="283" r:id="rId22"/>
  </p:sldIdLst>
  <p:sldSz cx="6858000" cy="9906000" type="A4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9E2"/>
    <a:srgbClr val="FBFFE1"/>
    <a:srgbClr val="0000FF"/>
    <a:srgbClr val="F8ECA6"/>
    <a:srgbClr val="FC748B"/>
    <a:srgbClr val="FDA1B0"/>
    <a:srgbClr val="FBF5D1"/>
    <a:srgbClr val="FFF7F8"/>
    <a:srgbClr val="FED6DD"/>
    <a:srgbClr val="FDBB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1" autoAdjust="0"/>
    <p:restoredTop sz="99658" autoAdjust="0"/>
  </p:normalViewPr>
  <p:slideViewPr>
    <p:cSldViewPr>
      <p:cViewPr>
        <p:scale>
          <a:sx n="66" d="100"/>
          <a:sy n="66" d="100"/>
        </p:scale>
        <p:origin x="-2664" y="10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2B951-10FB-4BA4-AC35-BFC4EDBA3235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225D9A-D5AC-4B2F-9113-56ECCFEBDB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673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851A2-844F-464C-8407-BDA35B40318C}" type="datetimeFigureOut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4550" y="746125"/>
            <a:ext cx="25781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CA56D-E426-4FBE-926F-A8E9818AE1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05329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73690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6627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6627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16313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989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3731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3192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ECA56D-E426-4FBE-926F-A8E9818AE1B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0174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412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543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0350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140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5216F-8785-458A-843C-361CCA976875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8920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C6A0-BC49-40DA-89F9-5D33BC7481DF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18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41C6B-9DCA-4F99-8BE5-641B21A1B540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94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BEC98-072C-4468-B0D0-5D788EB6D197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178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821B-7206-4638-B17A-6B96BCE05AEB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5120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6FEF9-60BE-4F3B-A405-66E955EC169B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796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0403E-D92A-4F7E-B733-6EFE5163E452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293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43F-FCCA-4B21-90A4-D8CCC88DC1EE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2254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AECBD-8EFF-49F4-AFC0-1355B9326129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7050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0106C-FBB4-46CD-A5A3-8F4EDD337D05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032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E5F59-4BCB-48BF-BC32-1FBA47E889F1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953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32C30-518E-4EC6-AE4B-3120BFDBBA00}" type="datetime1">
              <a:rPr lang="ko-KR" altLang="en-US" smtClean="0"/>
              <a:t>2017-09-13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B7B49-15C9-468D-B9F8-B5E311FA6B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578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://www.kri.go.kr/" TargetMode="Externa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rnd.nrf.re.kr/" TargetMode="External"/><Relationship Id="rId5" Type="http://schemas.openxmlformats.org/officeDocument/2006/relationships/hyperlink" Target="http://www.nrf.re.kr/" TargetMode="Externa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.jpe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1580527"/>
            <a:ext cx="6858000" cy="21483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522" y="7977336"/>
            <a:ext cx="2700329" cy="9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24944" y="7235215"/>
            <a:ext cx="1186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2017.9.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636913" y="2864768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대학연구기관 전문연구요원 제도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algn="r"/>
            <a:endParaRPr lang="en-US" altLang="ko-KR" sz="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algn="r"/>
            <a:r>
              <a:rPr lang="en-US" altLang="ko-KR" b="1" dirty="0" smtClean="0">
                <a:solidFill>
                  <a:srgbClr val="0000FF"/>
                </a:solidFill>
                <a:latin typeface="+mj-lt"/>
              </a:rPr>
              <a:t>‘17</a:t>
            </a:r>
            <a:r>
              <a:rPr lang="ko-KR" altLang="en-US" b="1" dirty="0" smtClean="0">
                <a:solidFill>
                  <a:srgbClr val="0000FF"/>
                </a:solidFill>
                <a:latin typeface="+mj-lt"/>
              </a:rPr>
              <a:t>년도 후반기 선발 </a:t>
            </a:r>
            <a:endParaRPr lang="en-US" altLang="ko-KR" b="1" dirty="0" smtClean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4744" y="1807295"/>
            <a:ext cx="51845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온라인 신청 매뉴얼</a:t>
            </a:r>
            <a:endParaRPr lang="ko-KR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8610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73571" y="1426742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목차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4784" y="2805117"/>
            <a:ext cx="4752528" cy="4916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en-US" altLang="ko-KR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온라인 신청 전 유의사항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		 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· · · · · · · · · P.2</a:t>
            </a: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보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(KRI)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   · · · · · · · · ·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P.5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2-2.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연구사업통합시스템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(ERND)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접속방법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· · · · · · · · · P.7</a:t>
            </a: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2-3.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시작방법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   · · · · · · · · ·P.10</a:t>
            </a: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2-4.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기본정보확인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· · · · · · ·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·P.12</a:t>
            </a: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   · · · · · · ·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·P.14</a:t>
            </a: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후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3-1.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접수현황조회 및 수정방법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· · · · · · · · ·P.19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2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 </a:t>
            </a:r>
            <a:r>
              <a:rPr lang="ko-KR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en-US" altLang="ko-KR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1-1.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신청 전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유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의사항</a:t>
            </a:r>
          </a:p>
          <a:p>
            <a:pPr marL="742950" indent="-742950">
              <a:buAutoNum type="arabicPeriod"/>
            </a:pP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-2-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589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4716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460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신청 전 유의사항</a:t>
            </a:r>
          </a:p>
          <a:p>
            <a:endParaRPr lang="ko-KR" altLang="en-US" sz="2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6672" y="1434762"/>
            <a:ext cx="5832648" cy="55553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□ 신청기간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7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4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지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원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자 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‘17.9.13.(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수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~ </a:t>
            </a:r>
            <a:r>
              <a:rPr lang="en-US" altLang="ko-KR" sz="1400" b="1" dirty="0" smtClean="0">
                <a:solidFill>
                  <a:srgbClr val="FF0000"/>
                </a:solidFill>
                <a:latin typeface="+mj-lt"/>
              </a:rPr>
              <a:t>10.10.(</a:t>
            </a:r>
            <a:r>
              <a:rPr lang="ko-KR" altLang="en-US" sz="1400" b="1" dirty="0" smtClean="0">
                <a:solidFill>
                  <a:srgbClr val="FF0000"/>
                </a:solidFill>
                <a:latin typeface="+mj-lt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+mj-lt"/>
              </a:rPr>
              <a:t>) </a:t>
            </a:r>
            <a:r>
              <a:rPr lang="en-US" altLang="ko-KR" sz="1400" b="1" dirty="0">
                <a:solidFill>
                  <a:srgbClr val="FF0000"/>
                </a:solidFill>
                <a:latin typeface="+mj-lt"/>
              </a:rPr>
              <a:t>18:00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까지</a:t>
            </a:r>
            <a:endParaRPr lang="en-US" altLang="ko-KR" sz="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4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대학 전자공문 제출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~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10.17.(</a:t>
            </a:r>
            <a:r>
              <a:rPr lang="ko-KR" altLang="en-US" sz="1400" b="1" dirty="0">
                <a:solidFill>
                  <a:srgbClr val="FF0000"/>
                </a:solidFill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 </a:t>
            </a:r>
            <a:r>
              <a:rPr lang="en-US" altLang="ko-KR" sz="1400" b="1" dirty="0">
                <a:solidFill>
                  <a:srgbClr val="FF0000"/>
                </a:solidFill>
              </a:rPr>
              <a:t>18:00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까지</a:t>
            </a:r>
            <a:endParaRPr lang="en-US" altLang="ko-KR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□ 신청과정</a:t>
            </a: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0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□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제출자료</a:t>
            </a: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US" altLang="ko-KR" sz="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대학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신청공문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접수현황표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백분율 환산표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학칙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(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지원자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개인정보제공동의서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병적증명서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석사취득증명서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        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박사과정 재학증명서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TEPS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성적표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한국사능력검정시험인증서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     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석사성적증명서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등</a:t>
            </a:r>
            <a:endParaRPr lang="en-US" altLang="ko-KR" sz="8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endParaRPr lang="en-US" altLang="ko-KR" sz="3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※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접수현황표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개인정보 제공 동의서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지원서는 지정 양식 활용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※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지원자는 연구사업통합지원시스템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(https://ernd.nrf.re.kr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을 통해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청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대학 담당자는 전자공문 제출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-3-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940" y="3008784"/>
            <a:ext cx="2789918" cy="110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5455" y="3874087"/>
            <a:ext cx="989584" cy="2693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1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지원자 접수</a:t>
            </a:r>
            <a:endParaRPr lang="ko-KR" altLang="en-US" sz="11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5024" y="3878657"/>
            <a:ext cx="1448616" cy="2693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15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대학 공문 접수</a:t>
            </a:r>
            <a:endParaRPr lang="ko-KR" altLang="en-US" sz="11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59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4716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전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460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 신청 기간 및 유의사항</a:t>
            </a:r>
          </a:p>
          <a:p>
            <a:endParaRPr lang="ko-KR" altLang="en-US" sz="25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-4-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672" y="2032222"/>
            <a:ext cx="5904656" cy="474360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ko-KR" sz="13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 ●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</a:rPr>
              <a:t>마감일 </a:t>
            </a:r>
            <a:r>
              <a:rPr lang="en-US" altLang="ko-KR" sz="1300" b="1" dirty="0">
                <a:solidFill>
                  <a:schemeClr val="tx2">
                    <a:lumMod val="75000"/>
                  </a:schemeClr>
                </a:solidFill>
              </a:rPr>
              <a:t>3~4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</a:rPr>
              <a:t>시간 전까지 신청을 완료하십시오</a:t>
            </a:r>
            <a:endParaRPr lang="en-US" altLang="ko-KR" sz="1300" b="1" dirty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신청마감시간에 임박하면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온라인 접속이 폭주할 수 있습니다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마감일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(‘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17.10.10.(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화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18:00) 3∼4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전까지 신청을 완료하여 주십시오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1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●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접수완료 후 수정 시 반드시  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[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신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</a:rPr>
              <a:t>청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완료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]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  버튼을 다시 누르십시오</a:t>
            </a:r>
            <a:endParaRPr lang="en-US" altLang="ko-KR" sz="13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1300" dirty="0" smtClean="0"/>
              <a:t>내용 수정 시 접수</a:t>
            </a:r>
            <a:r>
              <a:rPr lang="ko-KR" altLang="en-US" sz="1300" dirty="0"/>
              <a:t> </a:t>
            </a:r>
            <a:r>
              <a:rPr lang="ko-KR" altLang="en-US" sz="1300" dirty="0" smtClean="0"/>
              <a:t>상태가 </a:t>
            </a:r>
            <a:r>
              <a:rPr lang="en-US" altLang="ko-KR" sz="1300" dirty="0" smtClean="0"/>
              <a:t>[</a:t>
            </a:r>
            <a:r>
              <a:rPr lang="ko-KR" altLang="en-US" sz="1300" dirty="0" smtClean="0"/>
              <a:t>접수완료</a:t>
            </a:r>
            <a:r>
              <a:rPr lang="en-US" altLang="ko-KR" sz="1300" dirty="0" smtClean="0"/>
              <a:t>]</a:t>
            </a:r>
            <a:r>
              <a:rPr lang="ko-KR" altLang="en-US" sz="1300" dirty="0" smtClean="0"/>
              <a:t>에서 </a:t>
            </a:r>
            <a:r>
              <a:rPr lang="en-US" altLang="ko-KR" sz="1300" dirty="0" smtClean="0"/>
              <a:t>[</a:t>
            </a:r>
            <a:r>
              <a:rPr lang="ko-KR" altLang="en-US" sz="1300" dirty="0" err="1" smtClean="0"/>
              <a:t>접수중</a:t>
            </a:r>
            <a:r>
              <a:rPr lang="en-US" altLang="ko-KR" sz="1300" dirty="0" smtClean="0"/>
              <a:t>]</a:t>
            </a:r>
            <a:r>
              <a:rPr lang="ko-KR" altLang="en-US" sz="1300" dirty="0" smtClean="0"/>
              <a:t>으로 바뀝니다</a:t>
            </a:r>
            <a:r>
              <a:rPr lang="en-US" altLang="ko-KR" sz="1300" dirty="0" smtClean="0"/>
              <a:t>. </a:t>
            </a:r>
            <a:r>
              <a:rPr lang="ko-KR" altLang="en-US" sz="1300" dirty="0" smtClean="0"/>
              <a:t>따라서 신청완료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버튼을 반드시 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!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최종적으로 한번 더 클릭</a:t>
            </a:r>
            <a:r>
              <a:rPr lang="ko-KR" altLang="en-US" sz="1300" dirty="0" smtClean="0"/>
              <a:t>해야 신청이 완료됩니다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3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※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미 클릭 시 접수번호를 발급받았다 하더라도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접수완료가 되지 않습니다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</a:t>
            </a:r>
            <a:endParaRPr lang="en-US" altLang="ko-KR" sz="1300" b="1" dirty="0" smtClean="0">
              <a:solidFill>
                <a:srgbClr val="2C0CEA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●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최종 접수완료 후 앞의 탭으로 돌아가 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‘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클릭</a:t>
            </a:r>
            <a:r>
              <a:rPr lang="en-US" altLang="ko-KR" sz="13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ko-KR" altLang="en-US" sz="1300" b="1" dirty="0" smtClean="0">
                <a:solidFill>
                  <a:schemeClr val="tx2">
                    <a:lumMod val="75000"/>
                  </a:schemeClr>
                </a:solidFill>
              </a:rPr>
              <a:t> 등을 하지 마십시오</a:t>
            </a:r>
            <a:endParaRPr lang="en-US" altLang="ko-KR" sz="13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접수완료 후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접수번호 발급 후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이전 단계로 돌아가면 과제의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상태가 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3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접수중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으로 바뀔 수 있습니다</a:t>
            </a:r>
            <a:r>
              <a:rPr lang="en-US" altLang="ko-KR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따라서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접수완료의 최종행위는 반드시 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! 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 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[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신</a:t>
            </a:r>
            <a:r>
              <a:rPr lang="ko-KR" altLang="en-US" sz="1300" u="sng" dirty="0">
                <a:solidFill>
                  <a:srgbClr val="0000FF"/>
                </a:solidFill>
              </a:rPr>
              <a:t>청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완료</a:t>
            </a:r>
            <a:r>
              <a:rPr lang="en-US" altLang="ko-KR" sz="1300" u="sng" dirty="0" smtClean="0">
                <a:solidFill>
                  <a:srgbClr val="0000FF"/>
                </a:solidFill>
              </a:rPr>
              <a:t>] </a:t>
            </a:r>
            <a:r>
              <a:rPr lang="ko-KR" altLang="en-US" sz="1300" u="sng" dirty="0" smtClean="0">
                <a:solidFill>
                  <a:srgbClr val="0000FF"/>
                </a:solidFill>
              </a:rPr>
              <a:t>버튼을 누르는 것으로 마무리</a:t>
            </a:r>
            <a:r>
              <a:rPr lang="ko-KR" altLang="en-US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해야 합니다</a:t>
            </a:r>
            <a:r>
              <a:rPr lang="en-US" altLang="ko-KR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just">
              <a:lnSpc>
                <a:spcPct val="150000"/>
              </a:lnSpc>
              <a:defRPr/>
            </a:pPr>
            <a:endParaRPr lang="en-US" altLang="ko-KR" sz="3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※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 작성한 접수내역을 확인하고 싶은 경우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아래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가지 방법을 선택하여 확인하십시오</a:t>
            </a:r>
            <a:endParaRPr lang="en-US" altLang="ko-KR" sz="10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1)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신청완료 시 확인이 가능한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접수내역확인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에서 확인</a:t>
            </a:r>
            <a:endParaRPr lang="en-US" altLang="ko-KR" sz="10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2)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이전 단계로 돌아가 확인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확인 후 반드시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신청완료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를 다시 클릭</a:t>
            </a:r>
            <a:endParaRPr lang="en-US" altLang="ko-KR" sz="105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968" y="3296816"/>
            <a:ext cx="936104" cy="25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16" y="5373413"/>
            <a:ext cx="936104" cy="25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31162" y="1496616"/>
            <a:ext cx="515911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□ 신청 시 유의사항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이어서</a:t>
            </a: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US" altLang="ko-KR" sz="800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300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한국연구자정보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(KRI)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-5-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859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15" y="2441528"/>
            <a:ext cx="5636249" cy="3162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308960"/>
              </p:ext>
            </p:extLst>
          </p:nvPr>
        </p:nvGraphicFramePr>
        <p:xfrm>
          <a:off x="614242" y="2441528"/>
          <a:ext cx="5662322" cy="3169931"/>
        </p:xfrm>
        <a:graphic>
          <a:graphicData uri="http://schemas.openxmlformats.org/drawingml/2006/table">
            <a:tbl>
              <a:tblPr/>
              <a:tblGrid>
                <a:gridCol w="5662322"/>
              </a:tblGrid>
              <a:tr h="31699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0" y="5965310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" y="6357511"/>
            <a:ext cx="6858000" cy="2483921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67081" y="1856656"/>
            <a:ext cx="5582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한국연구자정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(KRI)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접속방법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84487" y="6033128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5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한국연구자정보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(KRI)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63"/>
          <p:cNvSpPr txBox="1">
            <a:spLocks noChangeArrowheads="1"/>
          </p:cNvSpPr>
          <p:nvPr/>
        </p:nvSpPr>
        <p:spPr bwMode="auto">
          <a:xfrm>
            <a:off x="569642" y="6523247"/>
            <a:ext cx="6032167" cy="2102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인터넷 </a:t>
            </a:r>
            <a:r>
              <a:rPr lang="ko-KR" altLang="en-US" sz="1200" b="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주소창에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http://www.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  <a:hlinkClick r:id="rId5"/>
              </a:rPr>
              <a:t>kri.go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.kr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 입력하여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접속 후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한국연구자정보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(KRI)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</a:t>
            </a:r>
          </a:p>
          <a:p>
            <a:pPr algn="l" latinLnBrk="0"/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회원가입이 되어있지 않은 이용자께서는 회원가입을 합니다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 latinLnBrk="0"/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pPr lvl="0" latinLnBrk="0"/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/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로그인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기존에 등록한 회원 아이디 및 비밀번호를 입력 후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‘LOGIN’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버튼을  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 합니다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endParaRPr lang="en-US" altLang="ko-KR" sz="800" b="1" dirty="0" smtClean="0">
              <a:solidFill>
                <a:srgbClr val="1F497D">
                  <a:lumMod val="75000"/>
                </a:srgb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  ※ </a:t>
            </a:r>
            <a:r>
              <a:rPr lang="ko-KR" altLang="en-US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한국연구자정보</a:t>
            </a:r>
            <a:r>
              <a:rPr lang="en-US" altLang="ko-KR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(KRI) </a:t>
            </a:r>
            <a:r>
              <a:rPr lang="ko-KR" altLang="en-US" sz="110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필수항목을 반드시 입력하십시오</a:t>
            </a:r>
            <a:endPara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 ※ KRI </a:t>
            </a:r>
            <a:r>
              <a:rPr lang="ko-KR" altLang="en-US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정보등록 관련 문의처 </a:t>
            </a:r>
            <a:r>
              <a:rPr lang="en-US" altLang="ko-KR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: 1544-6118</a:t>
            </a:r>
            <a:r>
              <a:rPr lang="ko-KR" altLang="en-US" sz="1050" b="1" dirty="0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l" latinLnBrk="0"/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420001" y="658730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4646116" y="2384194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010" y="2441528"/>
            <a:ext cx="292100" cy="217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00" y="3080792"/>
            <a:ext cx="274637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04" y="7270858"/>
            <a:ext cx="274637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92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2-2.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연구사업통합지원시스템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(ERND)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-7-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8300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표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146524"/>
              </p:ext>
            </p:extLst>
          </p:nvPr>
        </p:nvGraphicFramePr>
        <p:xfrm>
          <a:off x="752185" y="1908471"/>
          <a:ext cx="5333134" cy="2118027"/>
        </p:xfrm>
        <a:graphic>
          <a:graphicData uri="http://schemas.openxmlformats.org/drawingml/2006/table">
            <a:tbl>
              <a:tblPr/>
              <a:tblGrid>
                <a:gridCol w="5333134"/>
              </a:tblGrid>
              <a:tr h="211802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416791"/>
              </p:ext>
            </p:extLst>
          </p:nvPr>
        </p:nvGraphicFramePr>
        <p:xfrm>
          <a:off x="759424" y="4173393"/>
          <a:ext cx="5325894" cy="1931735"/>
        </p:xfrm>
        <a:graphic>
          <a:graphicData uri="http://schemas.openxmlformats.org/drawingml/2006/table">
            <a:tbl>
              <a:tblPr/>
              <a:tblGrid>
                <a:gridCol w="5325894"/>
              </a:tblGrid>
              <a:tr h="193173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" t="806" r="346" b="26580"/>
          <a:stretch/>
        </p:blipFill>
        <p:spPr bwMode="auto">
          <a:xfrm>
            <a:off x="848469" y="4256735"/>
            <a:ext cx="5123671" cy="178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-5928" y="6393161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-25400" y="6741209"/>
            <a:ext cx="6883400" cy="2100223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24942" y="1424608"/>
            <a:ext cx="5582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연구사업통합지원시스템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(ERND)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접속방법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가지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5076" y="6396632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액자 42"/>
          <p:cNvSpPr/>
          <p:nvPr/>
        </p:nvSpPr>
        <p:spPr>
          <a:xfrm>
            <a:off x="831949" y="4228157"/>
            <a:ext cx="1020853" cy="121396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위쪽 화살표 13"/>
          <p:cNvSpPr/>
          <p:nvPr/>
        </p:nvSpPr>
        <p:spPr>
          <a:xfrm>
            <a:off x="1216439" y="4338918"/>
            <a:ext cx="217587" cy="321027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Oval 165"/>
          <p:cNvSpPr>
            <a:spLocks noChangeArrowheads="1"/>
          </p:cNvSpPr>
          <p:nvPr/>
        </p:nvSpPr>
        <p:spPr bwMode="auto">
          <a:xfrm>
            <a:off x="589176" y="409850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5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2-2.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연구사업통합지원시스템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(ERND)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TextBox 63"/>
          <p:cNvSpPr txBox="1">
            <a:spLocks noChangeArrowheads="1"/>
          </p:cNvSpPr>
          <p:nvPr/>
        </p:nvSpPr>
        <p:spPr bwMode="auto">
          <a:xfrm>
            <a:off x="116632" y="6836127"/>
            <a:ext cx="6670053" cy="178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ko-KR" altLang="en-US" sz="13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인터넷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주소창에 </a:t>
            </a:r>
            <a:r>
              <a:rPr lang="en-US" altLang="ko-KR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http://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hlinkClick r:id="rId5"/>
              </a:rPr>
              <a:t>www.nrf.re.kr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을 입력하여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한국연구재단 홈페이지 접속 후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sz="12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보이는 화면의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연구사업통합지원시스템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e-R&amp;D’ </a:t>
            </a:r>
            <a:r>
              <a:rPr lang="ko-KR" altLang="en-US" sz="12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주황색 배너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를 클릭하여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접속합니다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l" latinLnBrk="0"/>
            <a:endParaRPr lang="en-US" altLang="ko-KR" sz="5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100" b="1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  ※ </a:t>
            </a:r>
            <a:r>
              <a:rPr lang="ko-KR" altLang="en-US" sz="1100" b="1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홈페이지 접속 때마다 해당 배너의 위치가 바뀜을 참고하십시오</a:t>
            </a:r>
            <a:endParaRPr lang="en-US" altLang="ko-KR" sz="1100" b="1" dirty="0" smtClean="0">
              <a:solidFill>
                <a:schemeClr val="tx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3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6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/>
            <a:endParaRPr lang="en-US" altLang="ko-KR" sz="13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ko-KR" altLang="en-US" sz="13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인터넷 </a:t>
            </a:r>
            <a:r>
              <a:rPr lang="ko-KR" altLang="en-US" sz="1200" b="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주소창에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6"/>
              </a:rPr>
              <a:t>http://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hlinkClick r:id="rId6"/>
              </a:rPr>
              <a:t>ernd.nrf.re.kr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 입력하여 직접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연구사업통합지원시스템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</a:t>
            </a:r>
            <a:endPara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접속합니다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272220" y="692507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1" name="Oval 165"/>
          <p:cNvSpPr>
            <a:spLocks noChangeArrowheads="1"/>
          </p:cNvSpPr>
          <p:nvPr/>
        </p:nvSpPr>
        <p:spPr bwMode="auto">
          <a:xfrm>
            <a:off x="272220" y="8188607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4" name="위쪽 화살표 33"/>
          <p:cNvSpPr/>
          <p:nvPr/>
        </p:nvSpPr>
        <p:spPr>
          <a:xfrm rot="5400000">
            <a:off x="5001816" y="7493569"/>
            <a:ext cx="217587" cy="321027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" t="34523" r="1744" b="-1"/>
          <a:stretch/>
        </p:blipFill>
        <p:spPr bwMode="auto">
          <a:xfrm>
            <a:off x="820142" y="1995416"/>
            <a:ext cx="5178899" cy="1918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액자 28"/>
          <p:cNvSpPr/>
          <p:nvPr/>
        </p:nvSpPr>
        <p:spPr>
          <a:xfrm>
            <a:off x="2706539" y="2916978"/>
            <a:ext cx="1117482" cy="1027082"/>
          </a:xfrm>
          <a:prstGeom prst="frame">
            <a:avLst>
              <a:gd name="adj1" fmla="val 616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0" name="아래쪽 화살표 29"/>
          <p:cNvSpPr/>
          <p:nvPr/>
        </p:nvSpPr>
        <p:spPr>
          <a:xfrm rot="16200000">
            <a:off x="2273624" y="3093056"/>
            <a:ext cx="216024" cy="670166"/>
          </a:xfrm>
          <a:prstGeom prst="down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617751" y="1822047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216" y="7374302"/>
            <a:ext cx="717396" cy="712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73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376477"/>
              </p:ext>
            </p:extLst>
          </p:nvPr>
        </p:nvGraphicFramePr>
        <p:xfrm>
          <a:off x="752185" y="2450183"/>
          <a:ext cx="5333134" cy="3294905"/>
        </p:xfrm>
        <a:graphic>
          <a:graphicData uri="http://schemas.openxmlformats.org/drawingml/2006/table">
            <a:tbl>
              <a:tblPr/>
              <a:tblGrid>
                <a:gridCol w="5333134"/>
              </a:tblGrid>
              <a:tr h="329490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2" t="4864" r="1930" b="18158"/>
          <a:stretch/>
        </p:blipFill>
        <p:spPr bwMode="auto">
          <a:xfrm>
            <a:off x="788810" y="2520604"/>
            <a:ext cx="5254980" cy="311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직사각형 48"/>
          <p:cNvSpPr/>
          <p:nvPr/>
        </p:nvSpPr>
        <p:spPr>
          <a:xfrm>
            <a:off x="-5928" y="6249144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5076" y="6252615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0" y="6594018"/>
            <a:ext cx="6858000" cy="1743358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24942" y="1863134"/>
            <a:ext cx="55827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연구사업통합지원시스템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(ERND)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로그인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Oval 165"/>
          <p:cNvSpPr>
            <a:spLocks noChangeArrowheads="1"/>
          </p:cNvSpPr>
          <p:nvPr/>
        </p:nvSpPr>
        <p:spPr bwMode="auto">
          <a:xfrm>
            <a:off x="355838" y="671071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4" name="Oval 165"/>
          <p:cNvSpPr>
            <a:spLocks noChangeArrowheads="1"/>
          </p:cNvSpPr>
          <p:nvPr/>
        </p:nvSpPr>
        <p:spPr bwMode="auto">
          <a:xfrm>
            <a:off x="355838" y="725997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2" name="Oval 165"/>
          <p:cNvSpPr>
            <a:spLocks noChangeArrowheads="1"/>
          </p:cNvSpPr>
          <p:nvPr/>
        </p:nvSpPr>
        <p:spPr bwMode="auto">
          <a:xfrm>
            <a:off x="5918224" y="2864768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5" name="Oval 165"/>
          <p:cNvSpPr>
            <a:spLocks noChangeArrowheads="1"/>
          </p:cNvSpPr>
          <p:nvPr/>
        </p:nvSpPr>
        <p:spPr bwMode="auto">
          <a:xfrm>
            <a:off x="4355564" y="3248175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6" name="TextBox 63"/>
          <p:cNvSpPr txBox="1">
            <a:spLocks noChangeArrowheads="1"/>
          </p:cNvSpPr>
          <p:nvPr/>
        </p:nvSpPr>
        <p:spPr bwMode="auto">
          <a:xfrm>
            <a:off x="273844" y="6644467"/>
            <a:ext cx="6310312" cy="1533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latinLnBrk="0"/>
            <a:r>
              <a:rPr lang="en-US" altLang="ko-KR" sz="13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기존에 등록한 회원 아이디 및 비밀번호를 입력 후 </a:t>
            </a:r>
            <a:r>
              <a:rPr lang="en-US" altLang="ko-KR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‘LOGIN’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버튼을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로그인 합니다</a:t>
            </a:r>
            <a:r>
              <a:rPr lang="en-US" altLang="ko-KR" sz="1200" b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algn="l" latinLnBrk="0">
              <a:buFont typeface="굴림" charset="-127"/>
              <a:buAutoNum type="circleNumDbPlain"/>
            </a:pPr>
            <a:endParaRPr lang="en-US" altLang="ko-KR" sz="13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ko-KR" altLang="en-US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회원가입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한국연구재단에 회원가입이 되지 않은 이용자께서는 회원가입 후 </a:t>
            </a:r>
            <a:endParaRPr lang="en-US" altLang="ko-KR" sz="1200" b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2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이용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하실 수 있습니다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indent="-342900" algn="l" latinLnBrk="0">
              <a:buFont typeface="굴림" charset="-127"/>
              <a:buAutoNum type="circleNumDbPlain"/>
            </a:pPr>
            <a:endParaRPr lang="en-US" altLang="ko-KR" sz="1300" b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 latinLnBrk="0"/>
            <a:r>
              <a:rPr lang="en-US" altLang="ko-KR" sz="13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ID/PW </a:t>
            </a: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찾기 </a:t>
            </a:r>
            <a:r>
              <a:rPr lang="en-US" altLang="ko-KR" sz="12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기존에 등록한 회원에 대한 아이디 및 비밀번호를 조회합니다</a:t>
            </a:r>
            <a:r>
              <a:rPr lang="en-US" altLang="ko-KR" sz="1200" b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Oval 165"/>
          <p:cNvSpPr>
            <a:spLocks noChangeArrowheads="1"/>
          </p:cNvSpPr>
          <p:nvPr/>
        </p:nvSpPr>
        <p:spPr bwMode="auto">
          <a:xfrm>
            <a:off x="355838" y="779035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8" name="Oval 165"/>
          <p:cNvSpPr>
            <a:spLocks noChangeArrowheads="1"/>
          </p:cNvSpPr>
          <p:nvPr/>
        </p:nvSpPr>
        <p:spPr bwMode="auto">
          <a:xfrm>
            <a:off x="4833102" y="324943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2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</a:t>
            </a:r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252140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440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2-2.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연구사업통합지원시스템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(ERND)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접속방법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Oval 165"/>
          <p:cNvSpPr>
            <a:spLocks noChangeArrowheads="1"/>
          </p:cNvSpPr>
          <p:nvPr/>
        </p:nvSpPr>
        <p:spPr bwMode="auto">
          <a:xfrm>
            <a:off x="4355564" y="324943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970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2-3. </a:t>
            </a:r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시작방법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-10-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495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95" t="4674" r="24176" b="42920"/>
          <a:stretch/>
        </p:blipFill>
        <p:spPr bwMode="auto">
          <a:xfrm>
            <a:off x="1721776" y="2720751"/>
            <a:ext cx="4628224" cy="3102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" t="7045" r="80535" b="26386"/>
          <a:stretch/>
        </p:blipFill>
        <p:spPr bwMode="auto">
          <a:xfrm>
            <a:off x="692696" y="2720751"/>
            <a:ext cx="1029079" cy="3037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직사각형 33"/>
          <p:cNvSpPr/>
          <p:nvPr/>
        </p:nvSpPr>
        <p:spPr>
          <a:xfrm>
            <a:off x="-15652" y="6177136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5352" y="6180607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0" y="6519161"/>
            <a:ext cx="6858000" cy="1412656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24942" y="1990899"/>
            <a:ext cx="558271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 방법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endParaRPr lang="en-US" altLang="ko-KR" sz="300" b="1" dirty="0" smtClean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메뉴에서 신청 시작이 가능합니다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액자 46"/>
          <p:cNvSpPr/>
          <p:nvPr/>
        </p:nvSpPr>
        <p:spPr>
          <a:xfrm>
            <a:off x="2590306" y="2840953"/>
            <a:ext cx="258326" cy="193405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8" name="액자 47"/>
          <p:cNvSpPr/>
          <p:nvPr/>
        </p:nvSpPr>
        <p:spPr>
          <a:xfrm>
            <a:off x="764704" y="3280964"/>
            <a:ext cx="580563" cy="144016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0" name="TextBox 63"/>
          <p:cNvSpPr txBox="1">
            <a:spLocks noChangeArrowheads="1"/>
          </p:cNvSpPr>
          <p:nvPr/>
        </p:nvSpPr>
        <p:spPr bwMode="auto">
          <a:xfrm>
            <a:off x="137750" y="6550899"/>
            <a:ext cx="6670053" cy="132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lnSpc>
                <a:spcPct val="200000"/>
              </a:lnSpc>
              <a:defRPr/>
            </a:pPr>
            <a:r>
              <a:rPr lang="ko-KR" altLang="en-US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200" kern="0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접수탭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클릭  ▶</a:t>
            </a:r>
            <a:r>
              <a:rPr lang="en-US" altLang="ko-KR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신청서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 클릭 ▶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sz="1200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200000"/>
              </a:lnSpc>
              <a:defRPr/>
            </a:pPr>
            <a:r>
              <a:rPr lang="en-US" altLang="ko-KR" sz="13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200" kern="0" dirty="0" err="1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접수사업명에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전문연구요</a:t>
            </a:r>
            <a:r>
              <a:rPr lang="ko-KR" altLang="en-US" sz="1200" b="1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으로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검색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▶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</a:p>
          <a:p>
            <a:pPr lvl="0" latinLnBrk="0">
              <a:lnSpc>
                <a:spcPct val="200000"/>
              </a:lnSpc>
              <a:defRPr/>
            </a:pPr>
            <a:r>
              <a:rPr lang="en-US" altLang="ko-KR" sz="13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en-US" altLang="ko-KR" sz="1200" b="1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“2017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년도 후반기 자연계 대학원 전문연구요원 편입대상자 신청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접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누르기</a:t>
            </a:r>
            <a:endParaRPr lang="en-US" altLang="ko-KR" sz="1200" kern="0" dirty="0">
              <a:latin typeface="맑은 고딕" pitchFamily="50" charset="-127"/>
              <a:ea typeface="맑은 고딕" pitchFamily="50" charset="-127"/>
            </a:endParaRPr>
          </a:p>
          <a:p>
            <a:pPr marL="342900" lvl="0" indent="-342900" latinLnBrk="0">
              <a:lnSpc>
                <a:spcPct val="150000"/>
              </a:lnSpc>
              <a:buFont typeface="+mj-ea"/>
              <a:buAutoNum type="circleNumDbPlain"/>
              <a:defRPr/>
            </a:pPr>
            <a:endParaRPr lang="en-US" altLang="ko-KR" sz="800" b="1" kern="0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532472" y="4487182"/>
            <a:ext cx="247080" cy="476556"/>
            <a:chOff x="5229200" y="4386959"/>
            <a:chExt cx="247080" cy="476556"/>
          </a:xfrm>
        </p:grpSpPr>
        <p:sp>
          <p:nvSpPr>
            <p:cNvPr id="49" name="아래쪽 화살표 48"/>
            <p:cNvSpPr/>
            <p:nvPr/>
          </p:nvSpPr>
          <p:spPr>
            <a:xfrm rot="10800000">
              <a:off x="5245471" y="4386959"/>
              <a:ext cx="216024" cy="307084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Oval 165"/>
            <p:cNvSpPr>
              <a:spLocks noChangeArrowheads="1"/>
            </p:cNvSpPr>
            <p:nvPr/>
          </p:nvSpPr>
          <p:spPr bwMode="auto">
            <a:xfrm>
              <a:off x="5229200" y="4623102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4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911572" y="2765202"/>
            <a:ext cx="247080" cy="500522"/>
            <a:chOff x="1057498" y="2870816"/>
            <a:chExt cx="247080" cy="500522"/>
          </a:xfrm>
        </p:grpSpPr>
        <p:sp>
          <p:nvSpPr>
            <p:cNvPr id="58" name="아래쪽 화살표 57"/>
            <p:cNvSpPr/>
            <p:nvPr/>
          </p:nvSpPr>
          <p:spPr>
            <a:xfrm>
              <a:off x="1069504" y="3035473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Oval 165"/>
            <p:cNvSpPr>
              <a:spLocks noChangeArrowheads="1"/>
            </p:cNvSpPr>
            <p:nvPr/>
          </p:nvSpPr>
          <p:spPr bwMode="auto">
            <a:xfrm>
              <a:off x="1057498" y="2870816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85" name="Oval 165"/>
          <p:cNvSpPr>
            <a:spLocks noChangeArrowheads="1"/>
          </p:cNvSpPr>
          <p:nvPr/>
        </p:nvSpPr>
        <p:spPr bwMode="auto">
          <a:xfrm>
            <a:off x="217261" y="6708645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602128" y="3052060"/>
            <a:ext cx="247080" cy="470471"/>
            <a:chOff x="2587756" y="3121595"/>
            <a:chExt cx="247080" cy="470471"/>
          </a:xfrm>
        </p:grpSpPr>
        <p:sp>
          <p:nvSpPr>
            <p:cNvPr id="50" name="아래쪽 화살표 49"/>
            <p:cNvSpPr/>
            <p:nvPr/>
          </p:nvSpPr>
          <p:spPr>
            <a:xfrm rot="10800000">
              <a:off x="2602967" y="3121595"/>
              <a:ext cx="216024" cy="307084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Oval 165"/>
            <p:cNvSpPr>
              <a:spLocks noChangeArrowheads="1"/>
            </p:cNvSpPr>
            <p:nvPr/>
          </p:nvSpPr>
          <p:spPr bwMode="auto">
            <a:xfrm>
              <a:off x="2587756" y="3351653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1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87" name="Oval 165"/>
          <p:cNvSpPr>
            <a:spLocks noChangeArrowheads="1"/>
          </p:cNvSpPr>
          <p:nvPr/>
        </p:nvSpPr>
        <p:spPr bwMode="auto">
          <a:xfrm>
            <a:off x="1818766" y="670864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88" name="Oval 165"/>
          <p:cNvSpPr>
            <a:spLocks noChangeArrowheads="1"/>
          </p:cNvSpPr>
          <p:nvPr/>
        </p:nvSpPr>
        <p:spPr bwMode="auto">
          <a:xfrm>
            <a:off x="242101" y="710528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89" name="Oval 165"/>
          <p:cNvSpPr>
            <a:spLocks noChangeArrowheads="1"/>
          </p:cNvSpPr>
          <p:nvPr/>
        </p:nvSpPr>
        <p:spPr bwMode="auto">
          <a:xfrm>
            <a:off x="242101" y="749373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4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36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-11-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3932" y="508749"/>
            <a:ext cx="6506908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2-3.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 시작방법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2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1" name="액자 50"/>
          <p:cNvSpPr/>
          <p:nvPr/>
        </p:nvSpPr>
        <p:spPr>
          <a:xfrm>
            <a:off x="2500661" y="3693916"/>
            <a:ext cx="3366739" cy="159914"/>
          </a:xfrm>
          <a:prstGeom prst="frame">
            <a:avLst>
              <a:gd name="adj1" fmla="val 1618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7" name="액자 66"/>
          <p:cNvSpPr/>
          <p:nvPr/>
        </p:nvSpPr>
        <p:spPr>
          <a:xfrm>
            <a:off x="1721776" y="4258320"/>
            <a:ext cx="4226587" cy="162695"/>
          </a:xfrm>
          <a:prstGeom prst="frame">
            <a:avLst>
              <a:gd name="adj1" fmla="val 15807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924534" y="3647325"/>
            <a:ext cx="509054" cy="240413"/>
            <a:chOff x="1679812" y="3657653"/>
            <a:chExt cx="509054" cy="240413"/>
          </a:xfrm>
        </p:grpSpPr>
        <p:sp>
          <p:nvSpPr>
            <p:cNvPr id="52" name="아래쪽 화살표 51"/>
            <p:cNvSpPr/>
            <p:nvPr/>
          </p:nvSpPr>
          <p:spPr>
            <a:xfrm rot="16200000">
              <a:off x="1927312" y="3636512"/>
              <a:ext cx="216024" cy="307084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Oval 165"/>
            <p:cNvSpPr>
              <a:spLocks noChangeArrowheads="1"/>
            </p:cNvSpPr>
            <p:nvPr/>
          </p:nvSpPr>
          <p:spPr bwMode="auto">
            <a:xfrm>
              <a:off x="1679812" y="3657653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>
                  <a:solidFill>
                    <a:srgbClr val="FFFFFF"/>
                  </a:solidFill>
                  <a:ea typeface="돋움" pitchFamily="50" charset="-127"/>
                </a:rPr>
                <a:t>3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508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2-4.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기본정보확인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-12-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435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" t="7437" r="1168" b="12568"/>
          <a:stretch/>
        </p:blipFill>
        <p:spPr bwMode="auto">
          <a:xfrm>
            <a:off x="747536" y="2020955"/>
            <a:ext cx="5273752" cy="3734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직사각형 31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4" name="직사각형 83"/>
          <p:cNvSpPr/>
          <p:nvPr/>
        </p:nvSpPr>
        <p:spPr>
          <a:xfrm>
            <a:off x="-15652" y="6249144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55352" y="6249144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-25400" y="6587698"/>
            <a:ext cx="6883400" cy="1233631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2-4.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기본정보확인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941" y="1280592"/>
            <a:ext cx="612638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신청하기 버튼을 클릭하면 나타나는 첫 화면입니다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신규 신청 시에만 표시되는 화면으로 신청서 수정 시에는 보이지 않습니다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63"/>
          <p:cNvSpPr txBox="1">
            <a:spLocks noChangeArrowheads="1"/>
          </p:cNvSpPr>
          <p:nvPr/>
        </p:nvSpPr>
        <p:spPr bwMode="auto">
          <a:xfrm>
            <a:off x="169882" y="6722303"/>
            <a:ext cx="6518236" cy="1176078"/>
          </a:xfrm>
          <a:prstGeom prst="rect">
            <a:avLst/>
          </a:prstGeom>
          <a:solidFill>
            <a:srgbClr val="FEF9E2"/>
          </a:solidFill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defRPr/>
            </a:pP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한국연구자정보 이동하기</a:t>
            </a:r>
            <a:r>
              <a:rPr lang="en-US" altLang="ko-KR" sz="12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KRI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에 등록되어 있는 기본정보를 확인하여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개인정보 </a:t>
            </a:r>
            <a:endParaRPr lang="en-US" altLang="ko-KR" sz="1200" kern="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                                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변경 시</a:t>
            </a:r>
            <a:r>
              <a:rPr lang="en-US" altLang="ko-KR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①을 </a:t>
            </a:r>
            <a:r>
              <a:rPr lang="ko-KR" altLang="en-US" sz="1200" kern="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클릭하여 개인정보를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변경 가능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lnSpc>
                <a:spcPct val="150000"/>
              </a:lnSpc>
              <a:defRPr/>
            </a:pPr>
            <a:endParaRPr lang="en-US" altLang="ko-KR" sz="600" kern="0" dirty="0" smtClean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ko-KR" altLang="en-US" sz="1100" b="1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신청 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②</a:t>
            </a:r>
            <a:r>
              <a:rPr lang="ko-KR" altLang="en-US" sz="1200" dirty="0" smtClean="0"/>
              <a:t>를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신청을 시작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200" b="1" kern="0" dirty="0">
              <a:solidFill>
                <a:schemeClr val="tx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200000"/>
              </a:lnSpc>
              <a:defRPr/>
            </a:pPr>
            <a:endParaRPr lang="en-US" altLang="ko-KR" sz="1300" kern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6" name="액자 65"/>
          <p:cNvSpPr/>
          <p:nvPr/>
        </p:nvSpPr>
        <p:spPr>
          <a:xfrm>
            <a:off x="4649087" y="3467100"/>
            <a:ext cx="1323053" cy="245296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0" name="Oval 165"/>
          <p:cNvSpPr>
            <a:spLocks noChangeArrowheads="1"/>
          </p:cNvSpPr>
          <p:nvPr/>
        </p:nvSpPr>
        <p:spPr bwMode="auto">
          <a:xfrm>
            <a:off x="306172" y="676655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4" name="Oval 165"/>
          <p:cNvSpPr>
            <a:spLocks noChangeArrowheads="1"/>
          </p:cNvSpPr>
          <p:nvPr/>
        </p:nvSpPr>
        <p:spPr bwMode="auto">
          <a:xfrm>
            <a:off x="306172" y="7305454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 smtClean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023951" y="3477162"/>
            <a:ext cx="580037" cy="240413"/>
            <a:chOff x="4887305" y="3494529"/>
            <a:chExt cx="580037" cy="240413"/>
          </a:xfrm>
        </p:grpSpPr>
        <p:sp>
          <p:nvSpPr>
            <p:cNvPr id="80" name="아래쪽 화살표 79"/>
            <p:cNvSpPr/>
            <p:nvPr/>
          </p:nvSpPr>
          <p:spPr>
            <a:xfrm rot="16200000">
              <a:off x="5191398" y="3446804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Oval 165"/>
            <p:cNvSpPr>
              <a:spLocks noChangeArrowheads="1"/>
            </p:cNvSpPr>
            <p:nvPr/>
          </p:nvSpPr>
          <p:spPr bwMode="auto">
            <a:xfrm>
              <a:off x="4887305" y="3494529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1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pic>
        <p:nvPicPr>
          <p:cNvPr id="27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-13-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8" name="액자 67"/>
          <p:cNvSpPr/>
          <p:nvPr/>
        </p:nvSpPr>
        <p:spPr>
          <a:xfrm>
            <a:off x="5547360" y="5516880"/>
            <a:ext cx="443448" cy="220588"/>
          </a:xfrm>
          <a:prstGeom prst="fram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66" y="2671696"/>
            <a:ext cx="495300" cy="9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566" y="2815338"/>
            <a:ext cx="495300" cy="9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4946141" y="5504675"/>
            <a:ext cx="553634" cy="240413"/>
            <a:chOff x="4938521" y="5504675"/>
            <a:chExt cx="553634" cy="24041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7192" y="5518519"/>
              <a:ext cx="334963" cy="212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5" name="Oval 165"/>
            <p:cNvSpPr>
              <a:spLocks noChangeArrowheads="1"/>
            </p:cNvSpPr>
            <p:nvPr/>
          </p:nvSpPr>
          <p:spPr bwMode="auto">
            <a:xfrm>
              <a:off x="4938521" y="5504675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 smtClean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548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신청과정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-14-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061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" t="7272" r="2953" b="5057"/>
          <a:stretch/>
        </p:blipFill>
        <p:spPr bwMode="auto">
          <a:xfrm>
            <a:off x="692696" y="1734593"/>
            <a:ext cx="5472608" cy="456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직사각형 44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7" name="직사각형 46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6" name="직사각형 55"/>
          <p:cNvSpPr/>
          <p:nvPr/>
        </p:nvSpPr>
        <p:spPr>
          <a:xfrm>
            <a:off x="63361" y="6562077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18627" y="6588160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-25400" y="6932429"/>
            <a:ext cx="6883400" cy="1332939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[(1)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지원신청서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5233" y="1352600"/>
            <a:ext cx="5582716" cy="333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버튼을 누르면 나타나는 첫 화면입니다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Oval 165"/>
          <p:cNvSpPr>
            <a:spLocks noChangeArrowheads="1"/>
          </p:cNvSpPr>
          <p:nvPr/>
        </p:nvSpPr>
        <p:spPr bwMode="auto">
          <a:xfrm>
            <a:off x="340621" y="714330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7" name="TextBox 63"/>
          <p:cNvSpPr txBox="1">
            <a:spLocks noChangeArrowheads="1"/>
          </p:cNvSpPr>
          <p:nvPr/>
        </p:nvSpPr>
        <p:spPr bwMode="auto">
          <a:xfrm>
            <a:off x="456490" y="7129003"/>
            <a:ext cx="6360437" cy="92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3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  </a:t>
            </a:r>
            <a:r>
              <a:rPr kumimoji="0" lang="ko-KR" altLang="en-US" sz="1200" b="1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안내파일</a:t>
            </a:r>
            <a:r>
              <a:rPr kumimoji="0" lang="en-US" altLang="ko-KR" sz="1200" b="1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:</a:t>
            </a:r>
            <a:r>
              <a:rPr kumimoji="0" lang="en-US" altLang="ko-KR" sz="12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               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에</a:t>
            </a:r>
            <a:r>
              <a:rPr kumimoji="0" lang="ko-KR" altLang="en-US" sz="12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 필요한 파일들을 다운로드 할 수 있습니다</a:t>
            </a:r>
            <a:r>
              <a:rPr kumimoji="0" lang="en-US" altLang="ko-KR" sz="1200" b="0" kern="0" dirty="0" smtClean="0">
                <a:solidFill>
                  <a:sysClr val="windowText" lastClr="000000"/>
                </a:solidFill>
                <a:ea typeface="맑은 고딕" pitchFamily="50" charset="-127"/>
              </a:rPr>
              <a:t>.</a:t>
            </a:r>
            <a:endParaRPr kumimoji="0" lang="en-US" altLang="ko-KR" sz="1200" b="0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맑은 고딕" pitchFamily="50" charset="-127"/>
            </a:endParaRPr>
          </a:p>
          <a:p>
            <a:pPr latinLnBrk="0">
              <a:defRPr/>
            </a:pPr>
            <a:r>
              <a:rPr lang="en-US" altLang="ko-KR" sz="1400" b="1" kern="0" dirty="0" smtClean="0">
                <a:solidFill>
                  <a:srgbClr val="FF0000"/>
                </a:solidFill>
                <a:ea typeface="맑은 고딕" pitchFamily="50" charset="-127"/>
              </a:rPr>
              <a:t>             </a:t>
            </a:r>
            <a:endParaRPr lang="en-US" altLang="ko-KR" sz="1200" b="1" u="sng" kern="0" dirty="0" smtClean="0">
              <a:solidFill>
                <a:srgbClr val="FF0000"/>
              </a:solidFill>
              <a:ea typeface="맑은 고딕" pitchFamily="50" charset="-127"/>
            </a:endParaRPr>
          </a:p>
          <a:p>
            <a:pPr latinLnBrk="0">
              <a:defRPr/>
            </a:pPr>
            <a:r>
              <a:rPr kumimoji="0" lang="ko-KR" altLang="en-US" sz="1300" b="0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맑은 고딕" pitchFamily="50" charset="-127"/>
              </a:rPr>
              <a:t> </a:t>
            </a:r>
            <a:r>
              <a:rPr kumimoji="0" lang="ko-KR" altLang="en-US" sz="1300" b="0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맑은 고딕" pitchFamily="50" charset="-127"/>
              </a:rPr>
              <a:t> </a:t>
            </a:r>
            <a:r>
              <a:rPr lang="ko-KR" altLang="en-US" sz="1200" b="1" kern="0" noProof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지원자 기재란</a:t>
            </a:r>
            <a:r>
              <a:rPr kumimoji="0" lang="en-US" altLang="ko-KR" sz="1200" b="1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:</a:t>
            </a:r>
            <a:r>
              <a:rPr kumimoji="0" lang="en-US" altLang="ko-KR" sz="1200" b="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성명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국문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/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영문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),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주소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석</a:t>
            </a:r>
            <a:r>
              <a:rPr lang="en-US" altLang="ko-KR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2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박사 대학원 등 빠짐없이 기입합니다</a:t>
            </a:r>
            <a:r>
              <a:rPr lang="en-US" altLang="ko-KR" sz="1300" kern="0" dirty="0" smtClean="0">
                <a:solidFill>
                  <a:sysClr val="windowText" lastClr="000000"/>
                </a:solidFill>
                <a:ea typeface="맑은 고딕" panose="020B0503020000020004" pitchFamily="50" charset="-127"/>
              </a:rPr>
              <a:t>.</a:t>
            </a:r>
            <a:endParaRPr kumimoji="0" lang="en-US" altLang="ko-KR" sz="1300" b="0" strike="noStrike" kern="0" cap="none" spc="0" normalizeH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맑은 고딕" pitchFamily="50" charset="-127"/>
            </a:endParaRPr>
          </a:p>
          <a:p>
            <a:pPr latinLnBrk="0">
              <a:defRPr/>
            </a:pPr>
            <a:endParaRPr kumimoji="0" lang="en-US" altLang="ko-KR" sz="13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맑은 고딕" pitchFamily="50" charset="-127"/>
            </a:endParaRPr>
          </a:p>
        </p:txBody>
      </p:sp>
      <p:sp>
        <p:nvSpPr>
          <p:cNvPr id="98" name="Oval 165"/>
          <p:cNvSpPr>
            <a:spLocks noChangeArrowheads="1"/>
          </p:cNvSpPr>
          <p:nvPr/>
        </p:nvSpPr>
        <p:spPr bwMode="auto">
          <a:xfrm>
            <a:off x="349436" y="758565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107" name="Oval 165"/>
          <p:cNvSpPr>
            <a:spLocks noChangeArrowheads="1"/>
          </p:cNvSpPr>
          <p:nvPr/>
        </p:nvSpPr>
        <p:spPr bwMode="auto">
          <a:xfrm>
            <a:off x="517624" y="542280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8068" y="4904199"/>
            <a:ext cx="5060166" cy="461665"/>
          </a:xfrm>
          <a:prstGeom prst="rect">
            <a:avLst/>
          </a:prstGeom>
          <a:solidFill>
            <a:srgbClr val="F8ECA6"/>
          </a:solidFill>
        </p:spPr>
        <p:txBody>
          <a:bodyPr wrap="square" rtlCol="0">
            <a:spAutoFit/>
          </a:bodyPr>
          <a:lstStyle/>
          <a:p>
            <a:pPr defTabSz="957263"/>
            <a:r>
              <a:rPr lang="en-US" altLang="ko-KR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※ </a:t>
            </a:r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신청을 취소하고자 하는 경우 저장 버튼 옆의 신청포기를 클릭합니다</a:t>
            </a:r>
            <a:r>
              <a:rPr lang="en-US" altLang="ko-KR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.</a:t>
            </a:r>
          </a:p>
          <a:p>
            <a:pPr defTabSz="957263"/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   이 경우 본 </a:t>
            </a:r>
            <a:r>
              <a:rPr lang="ko-KR" altLang="en-US" sz="1200" dirty="0" smtClean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제</a:t>
            </a:r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도</a:t>
            </a:r>
            <a:r>
              <a:rPr lang="ko-KR" altLang="en-US" sz="1200" dirty="0" smtClean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 </a:t>
            </a:r>
            <a:r>
              <a:rPr lang="ko-KR" altLang="en-US" sz="1200" dirty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신청자체가 취소되니 유의하시기 </a:t>
            </a:r>
            <a:r>
              <a:rPr lang="ko-KR" altLang="en-US" sz="1200" dirty="0" smtClean="0">
                <a:solidFill>
                  <a:schemeClr val="tx2">
                    <a:lumMod val="75000"/>
                  </a:schemeClr>
                </a:solidFill>
                <a:ea typeface="맑은 고딕" pitchFamily="50" charset="-127"/>
              </a:rPr>
              <a:t>바랍니다</a:t>
            </a:r>
            <a:r>
              <a:rPr lang="en-US" altLang="ko-KR" sz="1200" dirty="0">
                <a:solidFill>
                  <a:srgbClr val="3333FF"/>
                </a:solidFill>
                <a:ea typeface="맑은 고딕" pitchFamily="50" charset="-127"/>
              </a:rPr>
              <a:t>.</a:t>
            </a:r>
            <a:endParaRPr lang="ko-KR" altLang="en-US" sz="1200" dirty="0">
              <a:solidFill>
                <a:srgbClr val="3333FF"/>
              </a:solidFill>
              <a:ea typeface="맑은 고딕" pitchFamily="50" charset="-127"/>
            </a:endParaRPr>
          </a:p>
        </p:txBody>
      </p:sp>
      <p:sp>
        <p:nvSpPr>
          <p:cNvPr id="112" name="액자 111"/>
          <p:cNvSpPr/>
          <p:nvPr/>
        </p:nvSpPr>
        <p:spPr>
          <a:xfrm>
            <a:off x="1065688" y="4873372"/>
            <a:ext cx="5099616" cy="512182"/>
          </a:xfrm>
          <a:prstGeom prst="frame">
            <a:avLst>
              <a:gd name="adj1" fmla="val 4398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36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-15-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" name="액자 101"/>
          <p:cNvSpPr/>
          <p:nvPr/>
        </p:nvSpPr>
        <p:spPr>
          <a:xfrm>
            <a:off x="5351071" y="4429124"/>
            <a:ext cx="802079" cy="390525"/>
          </a:xfrm>
          <a:prstGeom prst="frame">
            <a:avLst>
              <a:gd name="adj1" fmla="val 4398"/>
            </a:avLst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3" name="액자 112"/>
          <p:cNvSpPr/>
          <p:nvPr/>
        </p:nvSpPr>
        <p:spPr>
          <a:xfrm>
            <a:off x="5543902" y="2930402"/>
            <a:ext cx="619470" cy="233803"/>
          </a:xfrm>
          <a:prstGeom prst="frame">
            <a:avLst>
              <a:gd name="adj1" fmla="val 9012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위쪽 화살표 8"/>
          <p:cNvSpPr/>
          <p:nvPr/>
        </p:nvSpPr>
        <p:spPr>
          <a:xfrm rot="10800000">
            <a:off x="5743872" y="2281448"/>
            <a:ext cx="209132" cy="626883"/>
          </a:xfrm>
          <a:prstGeom prst="up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1" name="Oval 165"/>
          <p:cNvSpPr>
            <a:spLocks noChangeArrowheads="1"/>
          </p:cNvSpPr>
          <p:nvPr/>
        </p:nvSpPr>
        <p:spPr bwMode="auto">
          <a:xfrm>
            <a:off x="5094466" y="4192014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7151656"/>
            <a:ext cx="792087" cy="32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0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589772" y="2146666"/>
            <a:ext cx="5359508" cy="3538705"/>
            <a:chOff x="589772" y="2146666"/>
            <a:chExt cx="5359508" cy="3538705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5" t="27610" r="3241" b="6916"/>
            <a:stretch/>
          </p:blipFill>
          <p:spPr bwMode="auto">
            <a:xfrm>
              <a:off x="589772" y="2146666"/>
              <a:ext cx="5359508" cy="3538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692" t="93230"/>
            <a:stretch/>
          </p:blipFill>
          <p:spPr bwMode="auto">
            <a:xfrm>
              <a:off x="5396830" y="5444148"/>
              <a:ext cx="552450" cy="2394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8" name="직사각형 37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9" name="직사각형 58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3" name="직사각형 52"/>
          <p:cNvSpPr/>
          <p:nvPr/>
        </p:nvSpPr>
        <p:spPr>
          <a:xfrm>
            <a:off x="-5928" y="5601072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65076" y="5604543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-25400" y="5943154"/>
            <a:ext cx="6883400" cy="1602134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65444" y="1775356"/>
            <a:ext cx="6121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지원분야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성적기록란 등을 빠짐없이 기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Oval 165"/>
          <p:cNvSpPr>
            <a:spLocks noChangeArrowheads="1"/>
          </p:cNvSpPr>
          <p:nvPr/>
        </p:nvSpPr>
        <p:spPr bwMode="auto">
          <a:xfrm>
            <a:off x="311340" y="609954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7" name="TextBox 63"/>
          <p:cNvSpPr txBox="1">
            <a:spLocks noChangeArrowheads="1"/>
          </p:cNvSpPr>
          <p:nvPr/>
        </p:nvSpPr>
        <p:spPr bwMode="auto">
          <a:xfrm>
            <a:off x="532251" y="6033120"/>
            <a:ext cx="6078589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lnSpc>
                <a:spcPct val="150000"/>
              </a:lnSpc>
              <a:defRPr/>
            </a:pP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보충역 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보충역일 경우 아래 성적기록란 및 올림피아드입상실적은 기입하지 않습니다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lnSpc>
                <a:spcPct val="150000"/>
              </a:lnSpc>
              <a:defRPr/>
            </a:pPr>
            <a:endParaRPr lang="en-US" altLang="ko-KR" sz="6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작성안내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]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를 참조하여 지원분야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성적기록란 등을 빠짐없이 기입합니다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kern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endParaRPr lang="en-US" altLang="ko-KR" sz="6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③을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신청서를 저장합니다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lnSpc>
                <a:spcPct val="150000"/>
              </a:lnSpc>
              <a:defRPr/>
            </a:pPr>
            <a:endParaRPr lang="en-US" altLang="ko-KR" sz="600" kern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8" name="Oval 165"/>
          <p:cNvSpPr>
            <a:spLocks noChangeArrowheads="1"/>
          </p:cNvSpPr>
          <p:nvPr/>
        </p:nvSpPr>
        <p:spPr bwMode="auto">
          <a:xfrm>
            <a:off x="311308" y="6504407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99" name="Oval 165"/>
          <p:cNvSpPr>
            <a:spLocks noChangeArrowheads="1"/>
          </p:cNvSpPr>
          <p:nvPr/>
        </p:nvSpPr>
        <p:spPr bwMode="auto">
          <a:xfrm>
            <a:off x="309298" y="6927360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9" name="Oval 165"/>
          <p:cNvSpPr>
            <a:spLocks noChangeArrowheads="1"/>
          </p:cNvSpPr>
          <p:nvPr/>
        </p:nvSpPr>
        <p:spPr bwMode="auto">
          <a:xfrm>
            <a:off x="441645" y="2307748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[(1)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지원신청서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-16-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365008" y="4922520"/>
            <a:ext cx="45720" cy="4572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액자 42"/>
          <p:cNvSpPr/>
          <p:nvPr/>
        </p:nvSpPr>
        <p:spPr>
          <a:xfrm>
            <a:off x="5434930" y="5442021"/>
            <a:ext cx="552450" cy="253929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2" name="액자 61"/>
          <p:cNvSpPr/>
          <p:nvPr/>
        </p:nvSpPr>
        <p:spPr>
          <a:xfrm>
            <a:off x="553137" y="3506004"/>
            <a:ext cx="532968" cy="189696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134690" y="3469401"/>
            <a:ext cx="525166" cy="240413"/>
            <a:chOff x="1134690" y="3469401"/>
            <a:chExt cx="525166" cy="240413"/>
          </a:xfrm>
        </p:grpSpPr>
        <p:sp>
          <p:nvSpPr>
            <p:cNvPr id="61" name="아래쪽 화살표 60"/>
            <p:cNvSpPr/>
            <p:nvPr/>
          </p:nvSpPr>
          <p:spPr>
            <a:xfrm rot="5400000">
              <a:off x="1194611" y="3433869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Oval 165"/>
            <p:cNvSpPr>
              <a:spLocks noChangeArrowheads="1"/>
            </p:cNvSpPr>
            <p:nvPr/>
          </p:nvSpPr>
          <p:spPr bwMode="auto">
            <a:xfrm>
              <a:off x="1412776" y="3469401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4880688" y="5453674"/>
            <a:ext cx="506582" cy="240413"/>
            <a:chOff x="4861638" y="5453674"/>
            <a:chExt cx="506582" cy="240413"/>
          </a:xfrm>
        </p:grpSpPr>
        <p:sp>
          <p:nvSpPr>
            <p:cNvPr id="49" name="아래쪽 화살표 48"/>
            <p:cNvSpPr/>
            <p:nvPr/>
          </p:nvSpPr>
          <p:spPr>
            <a:xfrm rot="16200000">
              <a:off x="5092276" y="5407671"/>
              <a:ext cx="216024" cy="335865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Oval 165"/>
            <p:cNvSpPr>
              <a:spLocks noChangeArrowheads="1"/>
            </p:cNvSpPr>
            <p:nvPr/>
          </p:nvSpPr>
          <p:spPr bwMode="auto">
            <a:xfrm>
              <a:off x="4861638" y="5453674"/>
              <a:ext cx="214021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3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881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" t="7601" r="3100" b="42244"/>
          <a:stretch/>
        </p:blipFill>
        <p:spPr bwMode="auto">
          <a:xfrm>
            <a:off x="605830" y="1925671"/>
            <a:ext cx="5585419" cy="28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직사각형 55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직사각형 57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3" name="직사각형 52"/>
          <p:cNvSpPr/>
          <p:nvPr/>
        </p:nvSpPr>
        <p:spPr>
          <a:xfrm>
            <a:off x="45547" y="5594834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43006" y="5673080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0" y="6020457"/>
            <a:ext cx="6858000" cy="1668847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[(2)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첨부문서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444" y="1424608"/>
            <a:ext cx="6121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해당 과제의 제출문서 파일을 탑재하고 저장합니다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1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-17-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Oval 165"/>
          <p:cNvSpPr>
            <a:spLocks noChangeArrowheads="1"/>
          </p:cNvSpPr>
          <p:nvPr/>
        </p:nvSpPr>
        <p:spPr bwMode="auto">
          <a:xfrm>
            <a:off x="235467" y="614490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36" name="Oval 165"/>
          <p:cNvSpPr>
            <a:spLocks noChangeArrowheads="1"/>
          </p:cNvSpPr>
          <p:nvPr/>
        </p:nvSpPr>
        <p:spPr bwMode="auto">
          <a:xfrm>
            <a:off x="258672" y="6740253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126266" y="4432175"/>
            <a:ext cx="552299" cy="240413"/>
            <a:chOff x="4086261" y="4255737"/>
            <a:chExt cx="552299" cy="240413"/>
          </a:xfrm>
        </p:grpSpPr>
        <p:sp>
          <p:nvSpPr>
            <p:cNvPr id="50" name="아래쪽 화살표 49"/>
            <p:cNvSpPr/>
            <p:nvPr/>
          </p:nvSpPr>
          <p:spPr>
            <a:xfrm rot="16200000">
              <a:off x="4371894" y="4197471"/>
              <a:ext cx="197682" cy="335651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Oval 165"/>
            <p:cNvSpPr>
              <a:spLocks noChangeArrowheads="1"/>
            </p:cNvSpPr>
            <p:nvPr/>
          </p:nvSpPr>
          <p:spPr bwMode="auto">
            <a:xfrm>
              <a:off x="4086261" y="4255737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noProof="0" dirty="0" smtClean="0">
                  <a:solidFill>
                    <a:srgbClr val="FFFFFF"/>
                  </a:solidFill>
                  <a:ea typeface="돋움" pitchFamily="50" charset="-127"/>
                </a:rPr>
                <a:t>1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52" name="액자 51"/>
          <p:cNvSpPr/>
          <p:nvPr/>
        </p:nvSpPr>
        <p:spPr>
          <a:xfrm>
            <a:off x="4723725" y="4427019"/>
            <a:ext cx="347489" cy="222451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TextBox 63"/>
          <p:cNvSpPr txBox="1">
            <a:spLocks noChangeArrowheads="1"/>
          </p:cNvSpPr>
          <p:nvPr/>
        </p:nvSpPr>
        <p:spPr bwMode="auto">
          <a:xfrm>
            <a:off x="382212" y="6090686"/>
            <a:ext cx="6453434" cy="1539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defRPr/>
            </a:pP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 제출문서는 ① 추가를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파일을 탑재합니다</a:t>
            </a:r>
            <a:r>
              <a:rPr lang="en-US" altLang="ko-KR" sz="1400" kern="0" dirty="0">
                <a:latin typeface="맑은 고딕" pitchFamily="50" charset="-127"/>
                <a:ea typeface="맑은 고딕" pitchFamily="50" charset="-127"/>
              </a:rPr>
              <a:t>. </a:t>
            </a:r>
            <a:endParaRPr lang="en-US" altLang="ko-KR" sz="1400" kern="0" dirty="0" smtClean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defRPr/>
            </a:pPr>
            <a:r>
              <a:rPr lang="en-US" altLang="ko-KR" sz="1600" b="1" kern="0" dirty="0">
                <a:solidFill>
                  <a:srgbClr val="FF0000"/>
                </a:solidFill>
                <a:ea typeface="맑은 고딕" pitchFamily="50" charset="-127"/>
              </a:rPr>
              <a:t> </a:t>
            </a:r>
            <a:r>
              <a:rPr lang="en-US" altLang="ko-KR" sz="1100" b="1" kern="0" dirty="0">
                <a:solidFill>
                  <a:srgbClr val="FF0000"/>
                </a:solidFill>
                <a:ea typeface="맑은 고딕" pitchFamily="50" charset="-127"/>
              </a:rPr>
              <a:t>※</a:t>
            </a:r>
            <a:r>
              <a:rPr lang="en-US" altLang="ko-KR" sz="1050" b="1" u="sng" kern="0" dirty="0">
                <a:solidFill>
                  <a:srgbClr val="FF0000"/>
                </a:solidFill>
                <a:ea typeface="맑은 고딕" pitchFamily="50" charset="-127"/>
              </a:rPr>
              <a:t>  </a:t>
            </a:r>
            <a:r>
              <a:rPr lang="ko-KR" altLang="en-US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지원서</a:t>
            </a:r>
            <a:r>
              <a:rPr lang="en-US" altLang="ko-KR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 </a:t>
            </a:r>
            <a:r>
              <a:rPr lang="ko-KR" altLang="en-US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및</a:t>
            </a:r>
            <a:r>
              <a:rPr lang="en-US" altLang="ko-KR" sz="1050" b="1" u="sng" kern="0" dirty="0">
                <a:solidFill>
                  <a:srgbClr val="FF0000"/>
                </a:solidFill>
                <a:ea typeface="맑은 고딕" pitchFamily="50" charset="-127"/>
              </a:rPr>
              <a:t> </a:t>
            </a:r>
            <a:r>
              <a:rPr lang="ko-KR" altLang="en-US" sz="1050" b="1" u="sng" kern="0" dirty="0" smtClean="0">
                <a:solidFill>
                  <a:srgbClr val="FF0000"/>
                </a:solidFill>
                <a:ea typeface="맑은 고딕" pitchFamily="50" charset="-127"/>
              </a:rPr>
              <a:t>개인정보 제공 동의서는  안내파일의 양식 활용</a:t>
            </a:r>
            <a:endParaRPr lang="en-US" altLang="ko-KR" sz="1050" b="1" u="sng" kern="0" dirty="0">
              <a:solidFill>
                <a:srgbClr val="FF0000"/>
              </a:solidFill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ko-KR" altLang="en-US" sz="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2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endParaRPr lang="en-US" altLang="ko-KR" sz="2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200" kern="0" dirty="0" smtClean="0">
                <a:latin typeface="맑은 고딕" pitchFamily="50" charset="-127"/>
                <a:ea typeface="맑은 고딕" pitchFamily="50" charset="-127"/>
              </a:rPr>
              <a:t>          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해당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파일을 탑재한 후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반드시 ② 저장을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저장합니다</a:t>
            </a: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500" kern="0" dirty="0"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100" b="1" kern="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*</a:t>
            </a:r>
            <a:r>
              <a:rPr lang="ko-KR" altLang="en-US" sz="1100" b="1" kern="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파일을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삭제하고자 할 경우</a:t>
            </a:r>
            <a:r>
              <a:rPr lang="en-US" altLang="ko-KR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해당파일 클릭 후 삭제 버튼을 누르신 후 저장버튼을</a:t>
            </a:r>
            <a:endParaRPr lang="en-US" altLang="ko-KR" sz="1100" b="1" kern="0" dirty="0">
              <a:solidFill>
                <a:schemeClr val="tx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b="1" kern="0" dirty="0" smtClean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누르셔야 </a:t>
            </a:r>
            <a:r>
              <a:rPr lang="ko-KR" altLang="en-US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합니다</a:t>
            </a:r>
            <a:r>
              <a:rPr lang="en-US" altLang="ko-KR" sz="1100" b="1" kern="0" dirty="0">
                <a:solidFill>
                  <a:schemeClr val="tx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20" name="액자 19"/>
          <p:cNvSpPr/>
          <p:nvPr/>
        </p:nvSpPr>
        <p:spPr>
          <a:xfrm>
            <a:off x="1356934" y="3011516"/>
            <a:ext cx="786636" cy="24360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92" t="93230"/>
          <a:stretch/>
        </p:blipFill>
        <p:spPr bwMode="auto">
          <a:xfrm>
            <a:off x="5481538" y="4904157"/>
            <a:ext cx="552450" cy="239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4934818" y="4926329"/>
            <a:ext cx="552299" cy="240413"/>
            <a:chOff x="4086261" y="4255737"/>
            <a:chExt cx="552299" cy="240413"/>
          </a:xfrm>
        </p:grpSpPr>
        <p:sp>
          <p:nvSpPr>
            <p:cNvPr id="28" name="아래쪽 화살표 27"/>
            <p:cNvSpPr/>
            <p:nvPr/>
          </p:nvSpPr>
          <p:spPr>
            <a:xfrm rot="16200000">
              <a:off x="4371894" y="4197471"/>
              <a:ext cx="197682" cy="335651"/>
            </a:xfrm>
            <a:prstGeom prst="down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Oval 165"/>
            <p:cNvSpPr>
              <a:spLocks noChangeArrowheads="1"/>
            </p:cNvSpPr>
            <p:nvPr/>
          </p:nvSpPr>
          <p:spPr bwMode="auto">
            <a:xfrm>
              <a:off x="4086261" y="4255737"/>
              <a:ext cx="247080" cy="240413"/>
            </a:xfrm>
            <a:prstGeom prst="ellipse">
              <a:avLst/>
            </a:prstGeom>
            <a:solidFill>
              <a:srgbClr val="C00000"/>
            </a:solidFill>
            <a:ln w="9525">
              <a:solidFill>
                <a:srgbClr val="C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sz="1200" b="1" kern="0" dirty="0">
                  <a:solidFill>
                    <a:srgbClr val="FFFFFF"/>
                  </a:solidFill>
                  <a:ea typeface="돋움" pitchFamily="50" charset="-127"/>
                </a:rPr>
                <a:t>2</a:t>
              </a:r>
              <a:endPara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endParaRPr>
            </a:p>
          </p:txBody>
        </p:sp>
      </p:grpSp>
      <p:sp>
        <p:nvSpPr>
          <p:cNvPr id="30" name="액자 29"/>
          <p:cNvSpPr/>
          <p:nvPr/>
        </p:nvSpPr>
        <p:spPr>
          <a:xfrm>
            <a:off x="5564968" y="4902123"/>
            <a:ext cx="461182" cy="26042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72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" t="33561" r="1556" b="35162"/>
          <a:stretch/>
        </p:blipFill>
        <p:spPr bwMode="auto">
          <a:xfrm>
            <a:off x="668320" y="5961112"/>
            <a:ext cx="5641000" cy="17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824" y="4520952"/>
            <a:ext cx="595883" cy="267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직사각형 23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직사각형 24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신청과정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2-5.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신청서 작성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[(3)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신청완료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]</a:t>
            </a:r>
          </a:p>
          <a:p>
            <a:endParaRPr lang="ko-KR" alt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444" y="1416910"/>
            <a:ext cx="612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신청완료를 클릭 후 아래와 같이 접수번호가 부여되면 정상접수 된 것입니다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클릭하여 접수내역을 확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</a:t>
            </a: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할 수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아래쪽 화살표 51"/>
          <p:cNvSpPr/>
          <p:nvPr/>
        </p:nvSpPr>
        <p:spPr>
          <a:xfrm rot="16200000">
            <a:off x="4853844" y="4443498"/>
            <a:ext cx="216024" cy="473424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액자 52"/>
          <p:cNvSpPr/>
          <p:nvPr/>
        </p:nvSpPr>
        <p:spPr>
          <a:xfrm>
            <a:off x="5214553" y="4561277"/>
            <a:ext cx="595883" cy="186620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60802" y="5241032"/>
            <a:ext cx="6121826" cy="61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200" dirty="0" smtClean="0"/>
              <a:t>접수번호가 </a:t>
            </a:r>
            <a:r>
              <a:rPr lang="ko-KR" altLang="en-US" sz="1200" dirty="0"/>
              <a:t>부여되지 않고</a:t>
            </a:r>
            <a:r>
              <a:rPr lang="en-US" altLang="ko-KR" sz="1200" dirty="0"/>
              <a:t>, </a:t>
            </a:r>
            <a:r>
              <a:rPr lang="ko-KR" altLang="en-US" sz="1200" dirty="0"/>
              <a:t>아래와 </a:t>
            </a:r>
            <a:r>
              <a:rPr lang="ko-KR" altLang="en-US" sz="1200" dirty="0" smtClean="0"/>
              <a:t>같은 </a:t>
            </a:r>
            <a:r>
              <a:rPr lang="ko-KR" altLang="en-US" sz="1200" dirty="0"/>
              <a:t>오류 메시지가 조회될 </a:t>
            </a:r>
            <a:r>
              <a:rPr lang="ko-KR" altLang="en-US" sz="1200" dirty="0" smtClean="0"/>
              <a:t>경우</a:t>
            </a:r>
            <a:r>
              <a:rPr lang="en-US" altLang="ko-KR" sz="1200" dirty="0" smtClean="0"/>
              <a:t>,</a:t>
            </a:r>
            <a:endParaRPr lang="en-US" altLang="ko-KR" sz="1200" dirty="0"/>
          </a:p>
          <a:p>
            <a:pPr>
              <a:lnSpc>
                <a:spcPct val="150000"/>
              </a:lnSpc>
              <a:defRPr/>
            </a:pPr>
            <a:r>
              <a:rPr lang="en-US" altLang="ko-KR" sz="1200" dirty="0"/>
              <a:t>  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오류 </a:t>
            </a:r>
            <a:r>
              <a:rPr lang="ko-KR" altLang="en-US" sz="1200" dirty="0"/>
              <a:t>사항을 확인하고 수정 후 다시 신청완료를 눌러야 합니다</a:t>
            </a:r>
            <a:r>
              <a:rPr lang="en-US" altLang="ko-KR" sz="1200" dirty="0"/>
              <a:t>.</a:t>
            </a:r>
          </a:p>
        </p:txBody>
      </p:sp>
      <p:sp>
        <p:nvSpPr>
          <p:cNvPr id="59" name="Text Box 48"/>
          <p:cNvSpPr txBox="1">
            <a:spLocks noChangeArrowheads="1"/>
          </p:cNvSpPr>
          <p:nvPr/>
        </p:nvSpPr>
        <p:spPr bwMode="auto">
          <a:xfrm>
            <a:off x="4437112" y="5900295"/>
            <a:ext cx="1707105" cy="375251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lIns="54000" tIns="10800" rIns="54000" bIns="10800">
            <a:no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en-US" altLang="ko-KR" sz="1100" b="1" dirty="0" smtClean="0">
                <a:solidFill>
                  <a:schemeClr val="bg1">
                    <a:lumMod val="50000"/>
                  </a:schemeClr>
                </a:solidFill>
              </a:rPr>
              <a:t>&lt;</a:t>
            </a:r>
            <a:r>
              <a:rPr lang="ko-KR" altLang="en-US" sz="1100" b="1" dirty="0">
                <a:solidFill>
                  <a:schemeClr val="bg1">
                    <a:lumMod val="50000"/>
                  </a:schemeClr>
                </a:solidFill>
              </a:rPr>
              <a:t>아래 화면은 예시입니다</a:t>
            </a:r>
            <a:r>
              <a:rPr lang="en-US" altLang="ko-KR" sz="1000" b="1" dirty="0">
                <a:solidFill>
                  <a:schemeClr val="bg1">
                    <a:lumMod val="50000"/>
                  </a:schemeClr>
                </a:solidFill>
              </a:rPr>
              <a:t>&gt; </a:t>
            </a:r>
            <a:endParaRPr lang="en-US" altLang="ko-KR" sz="10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138186" y="4520358"/>
            <a:ext cx="2581628" cy="246221"/>
          </a:xfrm>
          <a:prstGeom prst="rect">
            <a:avLst/>
          </a:prstGeom>
          <a:solidFill>
            <a:srgbClr val="F8ECA6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000" dirty="0" smtClean="0">
                <a:solidFill>
                  <a:schemeClr val="tx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클릭하면 접수내역을 확인할 수 있습니다</a:t>
            </a:r>
            <a:endParaRPr lang="en-US" altLang="ko-KR" sz="1000" dirty="0" smtClean="0">
              <a:solidFill>
                <a:schemeClr val="tx2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Oval 165"/>
          <p:cNvSpPr>
            <a:spLocks noChangeArrowheads="1"/>
          </p:cNvSpPr>
          <p:nvPr/>
        </p:nvSpPr>
        <p:spPr bwMode="auto">
          <a:xfrm>
            <a:off x="668300" y="1772616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38" name="_x120492664" descr="EMB00001a603c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-18-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121676" y="4529502"/>
            <a:ext cx="2589248" cy="2587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Oval 165"/>
          <p:cNvSpPr>
            <a:spLocks noChangeArrowheads="1"/>
          </p:cNvSpPr>
          <p:nvPr/>
        </p:nvSpPr>
        <p:spPr bwMode="auto">
          <a:xfrm>
            <a:off x="1926580" y="4385742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" t="27526" r="3461" b="40811"/>
          <a:stretch/>
        </p:blipFill>
        <p:spPr bwMode="auto">
          <a:xfrm>
            <a:off x="668320" y="2271142"/>
            <a:ext cx="5604659" cy="181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73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243408" y="1178235"/>
            <a:ext cx="7253170" cy="996209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_x120492664" descr="EMB00001a603c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0768" y="1414810"/>
            <a:ext cx="475252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3.  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신청 후</a:t>
            </a:r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768" y="2395717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3-1.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접수현황조회 및 수정방법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-19-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-3430"/>
            <a:ext cx="720080" cy="992927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0" y="0"/>
            <a:ext cx="360040" cy="99292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987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직사각형 29"/>
          <p:cNvSpPr/>
          <p:nvPr/>
        </p:nvSpPr>
        <p:spPr>
          <a:xfrm>
            <a:off x="0" y="-3430"/>
            <a:ext cx="6858000" cy="11024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직사각형 38"/>
          <p:cNvSpPr/>
          <p:nvPr/>
        </p:nvSpPr>
        <p:spPr>
          <a:xfrm>
            <a:off x="-25400" y="945952"/>
            <a:ext cx="6883400" cy="24804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0" y="1855796"/>
            <a:ext cx="5862574" cy="1946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-5928" y="4603008"/>
            <a:ext cx="1169194" cy="157218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5076" y="4606479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글</a:t>
            </a:r>
            <a:endParaRPr lang="ko-KR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-144614" y="4942893"/>
            <a:ext cx="7029400" cy="1902301"/>
          </a:xfrm>
          <a:prstGeom prst="rect">
            <a:avLst/>
          </a:prstGeom>
          <a:solidFill>
            <a:srgbClr val="FEF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6632" y="146739"/>
            <a:ext cx="1523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3.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신청 후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32" y="508749"/>
            <a:ext cx="6506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3-1. 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접수환경조회 및 수정방법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896936"/>
              </p:ext>
            </p:extLst>
          </p:nvPr>
        </p:nvGraphicFramePr>
        <p:xfrm>
          <a:off x="469120" y="1798600"/>
          <a:ext cx="5984216" cy="2506328"/>
        </p:xfrm>
        <a:graphic>
          <a:graphicData uri="http://schemas.openxmlformats.org/drawingml/2006/table">
            <a:tbl>
              <a:tblPr/>
              <a:tblGrid>
                <a:gridCol w="5984216"/>
              </a:tblGrid>
              <a:tr h="250632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o-KR" altLang="en-US" sz="1200" kern="0" spc="3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97815" y="1424608"/>
            <a:ext cx="558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신청내역을 확인할 수 있습니다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63"/>
          <p:cNvSpPr txBox="1">
            <a:spLocks noChangeArrowheads="1"/>
          </p:cNvSpPr>
          <p:nvPr/>
        </p:nvSpPr>
        <p:spPr bwMode="auto">
          <a:xfrm>
            <a:off x="30472" y="5025963"/>
            <a:ext cx="6670053" cy="17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/>
          <a:lstStyle/>
          <a:p>
            <a:pPr lvl="0" latinLnBrk="0">
              <a:defRPr/>
            </a:pP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         접수 확인을 하기 위하여 ① 접수를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클릭한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후에  ② 접수현황조회를 </a:t>
            </a:r>
            <a:endParaRPr lang="en-US" altLang="ko-KR" sz="12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클릭하여 접수한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과제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를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조회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할 수 있습니다</a:t>
            </a: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342900" lvl="0" indent="-342900" latinLnBrk="0">
              <a:buFont typeface="+mj-ea"/>
              <a:buAutoNum type="circleNumDbPlain"/>
              <a:defRPr/>
            </a:pPr>
            <a:endParaRPr lang="en-US" altLang="ko-KR" sz="1200" kern="0" dirty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수정방법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접수기간 중에는 ③을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클릭하여 신청서를 수정할 수 있습니다</a:t>
            </a: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300" kern="0" dirty="0">
                <a:latin typeface="맑은 고딕" pitchFamily="50" charset="-127"/>
                <a:ea typeface="맑은 고딕" pitchFamily="50" charset="-127"/>
              </a:rPr>
              <a:t>   </a:t>
            </a:r>
            <a:endParaRPr lang="en-US" altLang="ko-KR" sz="13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400" kern="0" dirty="0" smtClean="0"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en-US" altLang="ko-KR" sz="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0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defRPr/>
            </a:pPr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6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수정 시 유의사항</a:t>
            </a:r>
            <a:r>
              <a:rPr lang="en-US" altLang="ko-KR" sz="16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수정 후 </a:t>
            </a:r>
            <a:r>
              <a:rPr lang="ko-KR" altLang="en-US" sz="12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반드시 다시 </a:t>
            </a:r>
            <a:r>
              <a:rPr lang="ko-KR" altLang="en-US" sz="1200" b="1" u="sng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신청완료를 </a:t>
            </a:r>
            <a:r>
              <a:rPr lang="ko-KR" altLang="en-US" sz="1200" b="1" u="sng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눌러야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접수가 </a:t>
            </a:r>
            <a:r>
              <a:rPr lang="ko-KR" altLang="en-US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됩니다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latinLnBrk="0">
              <a:defRPr/>
            </a:pPr>
            <a:endParaRPr lang="en-US" altLang="ko-KR" sz="700" kern="0" dirty="0" smtClean="0">
              <a:latin typeface="맑은 고딕" pitchFamily="50" charset="-127"/>
              <a:ea typeface="맑은 고딕" pitchFamily="50" charset="-127"/>
            </a:endParaRPr>
          </a:p>
          <a:p>
            <a:pPr lvl="0" latinLnBrk="0">
              <a:lnSpc>
                <a:spcPct val="150000"/>
              </a:lnSpc>
              <a:defRPr/>
            </a:pPr>
            <a:r>
              <a:rPr lang="en-US" altLang="ko-KR" sz="1200" kern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ko-KR" altLang="en-US" sz="1200" b="1" kern="0" dirty="0" smtClean="0">
                <a:latin typeface="맑은 고딕" pitchFamily="50" charset="-127"/>
                <a:ea typeface="맑은 고딕" pitchFamily="50" charset="-127"/>
              </a:rPr>
              <a:t>접수내역확인 </a:t>
            </a:r>
            <a:r>
              <a:rPr lang="en-US" altLang="ko-KR" sz="1200" b="1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kern="0" dirty="0" err="1" smtClean="0">
                <a:latin typeface="맑은 고딕" pitchFamily="50" charset="-127"/>
                <a:ea typeface="맑은 고딕" pitchFamily="50" charset="-127"/>
              </a:rPr>
              <a:t>과제명을</a:t>
            </a:r>
            <a:r>
              <a:rPr lang="ko-KR" altLang="en-US" sz="1200" kern="0" dirty="0" smtClean="0">
                <a:latin typeface="맑은 고딕" pitchFamily="50" charset="-127"/>
                <a:ea typeface="맑은 고딕" pitchFamily="50" charset="-127"/>
              </a:rPr>
              <a:t> 클릭하면 접수내역확인이 </a:t>
            </a:r>
            <a:r>
              <a:rPr lang="ko-KR" altLang="en-US" sz="1200" kern="0" dirty="0">
                <a:latin typeface="맑은 고딕" pitchFamily="50" charset="-127"/>
                <a:ea typeface="맑은 고딕" pitchFamily="50" charset="-127"/>
              </a:rPr>
              <a:t>가능합니다</a:t>
            </a:r>
            <a:r>
              <a:rPr lang="en-US" altLang="ko-KR" sz="1200" kern="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41" name="Oval 165"/>
          <p:cNvSpPr>
            <a:spLocks noChangeArrowheads="1"/>
          </p:cNvSpPr>
          <p:nvPr/>
        </p:nvSpPr>
        <p:spPr bwMode="auto">
          <a:xfrm>
            <a:off x="318105" y="5110851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2" name="Oval 165"/>
          <p:cNvSpPr>
            <a:spLocks noChangeArrowheads="1"/>
          </p:cNvSpPr>
          <p:nvPr/>
        </p:nvSpPr>
        <p:spPr bwMode="auto">
          <a:xfrm>
            <a:off x="328918" y="5648911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3" name="Oval 165"/>
          <p:cNvSpPr>
            <a:spLocks noChangeArrowheads="1"/>
          </p:cNvSpPr>
          <p:nvPr/>
        </p:nvSpPr>
        <p:spPr bwMode="auto">
          <a:xfrm>
            <a:off x="374275" y="625006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5" name="Oval 165"/>
          <p:cNvSpPr>
            <a:spLocks noChangeArrowheads="1"/>
          </p:cNvSpPr>
          <p:nvPr/>
        </p:nvSpPr>
        <p:spPr bwMode="auto">
          <a:xfrm>
            <a:off x="2539934" y="2182478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1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46" name="액자 45"/>
          <p:cNvSpPr/>
          <p:nvPr/>
        </p:nvSpPr>
        <p:spPr>
          <a:xfrm>
            <a:off x="2520277" y="2020404"/>
            <a:ext cx="288032" cy="171599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오른쪽 화살표 1"/>
          <p:cNvSpPr/>
          <p:nvPr/>
        </p:nvSpPr>
        <p:spPr>
          <a:xfrm rot="10800000">
            <a:off x="1251492" y="2584558"/>
            <a:ext cx="365950" cy="21602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Oval 165"/>
          <p:cNvSpPr>
            <a:spLocks noChangeArrowheads="1"/>
          </p:cNvSpPr>
          <p:nvPr/>
        </p:nvSpPr>
        <p:spPr bwMode="auto">
          <a:xfrm>
            <a:off x="1523625" y="2569694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noProof="0" dirty="0" smtClean="0">
                <a:solidFill>
                  <a:srgbClr val="FFFFFF"/>
                </a:solidFill>
                <a:ea typeface="돋움" pitchFamily="50" charset="-127"/>
              </a:rPr>
              <a:t>2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58" name="액자 57"/>
          <p:cNvSpPr/>
          <p:nvPr/>
        </p:nvSpPr>
        <p:spPr>
          <a:xfrm>
            <a:off x="5556032" y="3506639"/>
            <a:ext cx="571116" cy="16107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9" name="오른쪽 화살표 58"/>
          <p:cNvSpPr/>
          <p:nvPr/>
        </p:nvSpPr>
        <p:spPr>
          <a:xfrm rot="16200000">
            <a:off x="5669809" y="3722637"/>
            <a:ext cx="365950" cy="216024"/>
          </a:xfrm>
          <a:prstGeom prst="rightArrow">
            <a:avLst>
              <a:gd name="adj1" fmla="val 50000"/>
              <a:gd name="adj2" fmla="val 4853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Oval 165"/>
          <p:cNvSpPr>
            <a:spLocks noChangeArrowheads="1"/>
          </p:cNvSpPr>
          <p:nvPr/>
        </p:nvSpPr>
        <p:spPr bwMode="auto">
          <a:xfrm>
            <a:off x="5733256" y="3920499"/>
            <a:ext cx="247080" cy="240413"/>
          </a:xfrm>
          <a:prstGeom prst="ellipse">
            <a:avLst/>
          </a:prstGeom>
          <a:solidFill>
            <a:srgbClr val="C00000"/>
          </a:solidFill>
          <a:ln w="9525">
            <a:solidFill>
              <a:srgbClr val="C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kern="0" dirty="0" smtClean="0">
                <a:solidFill>
                  <a:srgbClr val="FFFFFF"/>
                </a:solidFill>
                <a:ea typeface="돋움" pitchFamily="50" charset="-127"/>
              </a:rPr>
              <a:t>3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돋움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432048" y="7170055"/>
            <a:ext cx="598421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92929" y="7170054"/>
            <a:ext cx="57277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>
              <a:lnSpc>
                <a:spcPct val="150000"/>
              </a:lnSpc>
              <a:defRPr/>
            </a:pPr>
            <a:r>
              <a:rPr lang="en-US" altLang="ko-KR" sz="1200" b="1" dirty="0" smtClean="0">
                <a:ea typeface="맑은 고딕" pitchFamily="50" charset="-127"/>
              </a:rPr>
              <a:t> ※ </a:t>
            </a:r>
            <a:r>
              <a:rPr lang="ko-KR" altLang="en-US" sz="1200" b="1" dirty="0" smtClean="0">
                <a:ea typeface="맑은 고딕" pitchFamily="50" charset="-127"/>
              </a:rPr>
              <a:t>지</a:t>
            </a:r>
            <a:r>
              <a:rPr lang="ko-KR" altLang="en-US" sz="1200" b="1" dirty="0">
                <a:ea typeface="맑은 고딕" pitchFamily="50" charset="-127"/>
              </a:rPr>
              <a:t>원</a:t>
            </a:r>
            <a:r>
              <a:rPr lang="ko-KR" altLang="en-US" sz="1200" b="1" dirty="0" smtClean="0">
                <a:ea typeface="맑은 고딕" pitchFamily="50" charset="-127"/>
              </a:rPr>
              <a:t>자 </a:t>
            </a:r>
            <a:r>
              <a:rPr lang="ko-KR" altLang="en-US" sz="1200" b="1" dirty="0">
                <a:ea typeface="맑은 고딕" pitchFamily="50" charset="-127"/>
              </a:rPr>
              <a:t>신청기간 </a:t>
            </a:r>
            <a:r>
              <a:rPr lang="en-US" altLang="ko-KR" sz="1200" dirty="0">
                <a:ea typeface="맑은 고딕" pitchFamily="50" charset="-127"/>
              </a:rPr>
              <a:t>: </a:t>
            </a:r>
            <a:r>
              <a:rPr lang="en-US" altLang="ko-KR" sz="1200" dirty="0" smtClean="0">
                <a:ea typeface="맑은 고딕" pitchFamily="50" charset="-127"/>
              </a:rPr>
              <a:t>2017.</a:t>
            </a:r>
            <a:r>
              <a:rPr lang="ko-KR" altLang="en-US" sz="1200" dirty="0" smtClean="0">
                <a:ea typeface="맑은 고딕" pitchFamily="50" charset="-127"/>
              </a:rPr>
              <a:t> </a:t>
            </a:r>
            <a:r>
              <a:rPr lang="en-US" altLang="ko-KR" sz="1200" dirty="0">
                <a:ea typeface="맑은 고딕" pitchFamily="50" charset="-127"/>
              </a:rPr>
              <a:t>9</a:t>
            </a:r>
            <a:r>
              <a:rPr lang="en-US" altLang="ko-KR" sz="1200" dirty="0" smtClean="0">
                <a:ea typeface="맑은 고딕" pitchFamily="50" charset="-127"/>
              </a:rPr>
              <a:t>.</a:t>
            </a:r>
            <a:r>
              <a:rPr lang="ko-KR" altLang="en-US" sz="1200" dirty="0" smtClean="0">
                <a:ea typeface="맑은 고딕" pitchFamily="50" charset="-127"/>
              </a:rPr>
              <a:t> </a:t>
            </a:r>
            <a:r>
              <a:rPr lang="en-US" altLang="ko-KR" sz="1200" dirty="0" smtClean="0">
                <a:ea typeface="맑은 고딕" pitchFamily="50" charset="-127"/>
              </a:rPr>
              <a:t>13.(</a:t>
            </a:r>
            <a:r>
              <a:rPr lang="ko-KR" altLang="en-US" sz="1200" dirty="0" smtClean="0">
                <a:ea typeface="맑은 고딕" pitchFamily="50" charset="-127"/>
              </a:rPr>
              <a:t>수</a:t>
            </a:r>
            <a:r>
              <a:rPr lang="en-US" altLang="ko-KR" sz="1200" dirty="0" smtClean="0">
                <a:ea typeface="맑은 고딕" pitchFamily="50" charset="-127"/>
              </a:rPr>
              <a:t>) </a:t>
            </a:r>
            <a:r>
              <a:rPr lang="en-US" altLang="ko-KR" sz="1200" dirty="0">
                <a:ea typeface="맑은 고딕" pitchFamily="50" charset="-127"/>
              </a:rPr>
              <a:t>~ </a:t>
            </a:r>
            <a:r>
              <a:rPr lang="en-US" altLang="ko-KR" sz="1200" dirty="0" smtClean="0">
                <a:ea typeface="맑은 고딕" pitchFamily="50" charset="-127"/>
              </a:rPr>
              <a:t>10. 10.(</a:t>
            </a:r>
            <a:r>
              <a:rPr lang="ko-KR" altLang="en-US" sz="1200" dirty="0" smtClean="0">
                <a:ea typeface="맑은 고딕" pitchFamily="50" charset="-127"/>
              </a:rPr>
              <a:t>화</a:t>
            </a:r>
            <a:r>
              <a:rPr lang="en-US" altLang="ko-KR" sz="1200" dirty="0" smtClean="0">
                <a:ea typeface="맑은 고딕" pitchFamily="50" charset="-127"/>
              </a:rPr>
              <a:t>) 18:00</a:t>
            </a:r>
          </a:p>
          <a:p>
            <a:pPr latinLnBrk="0">
              <a:lnSpc>
                <a:spcPct val="150000"/>
              </a:lnSpc>
              <a:defRPr/>
            </a:pPr>
            <a:r>
              <a:rPr lang="en-US" altLang="ko-KR" sz="1200" dirty="0">
                <a:ea typeface="맑은 고딕" pitchFamily="50" charset="-127"/>
              </a:rPr>
              <a:t> </a:t>
            </a:r>
            <a:r>
              <a:rPr lang="en-US" altLang="ko-KR" sz="1200" b="1" dirty="0">
                <a:ea typeface="맑은 고딕" pitchFamily="50" charset="-127"/>
              </a:rPr>
              <a:t>※ </a:t>
            </a:r>
            <a:r>
              <a:rPr lang="ko-KR" altLang="en-US" sz="1200" b="1" dirty="0" smtClean="0">
                <a:ea typeface="맑은 고딕" pitchFamily="50" charset="-127"/>
              </a:rPr>
              <a:t>대학 공문 제출기간 </a:t>
            </a:r>
            <a:r>
              <a:rPr lang="en-US" altLang="ko-KR" sz="1200" dirty="0">
                <a:ea typeface="맑은 고딕" pitchFamily="50" charset="-127"/>
              </a:rPr>
              <a:t>: </a:t>
            </a:r>
            <a:r>
              <a:rPr lang="en-US" altLang="ko-KR" sz="1200" dirty="0" smtClean="0">
                <a:ea typeface="맑은 고딕" pitchFamily="50" charset="-127"/>
              </a:rPr>
              <a:t>~ 2017. 10.</a:t>
            </a:r>
            <a:r>
              <a:rPr lang="ko-KR" altLang="en-US" sz="1200" dirty="0" smtClean="0">
                <a:ea typeface="맑은 고딕" pitchFamily="50" charset="-127"/>
              </a:rPr>
              <a:t> </a:t>
            </a:r>
            <a:r>
              <a:rPr lang="en-US" altLang="ko-KR" sz="1200" dirty="0" smtClean="0">
                <a:ea typeface="맑은 고딕" pitchFamily="50" charset="-127"/>
              </a:rPr>
              <a:t>17.(</a:t>
            </a:r>
            <a:r>
              <a:rPr lang="ko-KR" altLang="en-US" sz="1200" dirty="0" smtClean="0">
                <a:ea typeface="맑은 고딕" pitchFamily="50" charset="-127"/>
              </a:rPr>
              <a:t>화</a:t>
            </a:r>
            <a:r>
              <a:rPr lang="en-US" altLang="ko-KR" sz="1200" dirty="0" smtClean="0">
                <a:ea typeface="맑은 고딕" pitchFamily="50" charset="-127"/>
              </a:rPr>
              <a:t>) 18:00</a:t>
            </a:r>
            <a:endParaRPr lang="en-US" altLang="ko-KR" sz="1200" dirty="0"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ea typeface="맑은 고딕" pitchFamily="50" charset="-127"/>
              </a:rPr>
              <a:t> </a:t>
            </a:r>
            <a:r>
              <a:rPr lang="en-US" altLang="ko-KR" sz="1200" b="1" dirty="0">
                <a:ea typeface="맑은 고딕" pitchFamily="50" charset="-127"/>
              </a:rPr>
              <a:t>※ </a:t>
            </a:r>
            <a:r>
              <a:rPr lang="ko-KR" altLang="en-US" sz="1200" b="1" dirty="0" smtClean="0">
                <a:ea typeface="맑은 고딕" pitchFamily="50" charset="-127"/>
              </a:rPr>
              <a:t>선</a:t>
            </a:r>
            <a:r>
              <a:rPr lang="ko-KR" altLang="en-US" sz="1200" b="1" dirty="0">
                <a:ea typeface="맑은 고딕" pitchFamily="50" charset="-127"/>
              </a:rPr>
              <a:t>발</a:t>
            </a:r>
            <a:r>
              <a:rPr lang="ko-KR" altLang="en-US" sz="1200" b="1" dirty="0" smtClean="0">
                <a:ea typeface="맑은 고딕" pitchFamily="50" charset="-127"/>
              </a:rPr>
              <a:t> </a:t>
            </a:r>
            <a:r>
              <a:rPr lang="ko-KR" altLang="en-US" sz="1200" b="1" dirty="0">
                <a:ea typeface="맑은 고딕" pitchFamily="50" charset="-127"/>
              </a:rPr>
              <a:t>관련 문의</a:t>
            </a:r>
            <a:r>
              <a:rPr lang="ko-KR" altLang="en-US" sz="1200" dirty="0">
                <a:ea typeface="맑은 고딕" pitchFamily="50" charset="-127"/>
              </a:rPr>
              <a:t> </a:t>
            </a:r>
            <a:r>
              <a:rPr lang="en-US" altLang="ko-KR" sz="1200" dirty="0" smtClean="0">
                <a:ea typeface="맑은 고딕" pitchFamily="50" charset="-127"/>
              </a:rPr>
              <a:t>:</a:t>
            </a:r>
            <a:r>
              <a:rPr lang="en-US" altLang="ko-KR" sz="1200" b="1" dirty="0" smtClean="0">
                <a:ea typeface="맑은 고딕" pitchFamily="50" charset="-127"/>
              </a:rPr>
              <a:t> </a:t>
            </a:r>
            <a:r>
              <a:rPr lang="ko-KR" altLang="en-US" sz="1200" dirty="0" smtClean="0">
                <a:ea typeface="맑은 고딕" pitchFamily="50" charset="-127"/>
              </a:rPr>
              <a:t>☎ </a:t>
            </a:r>
            <a:r>
              <a:rPr lang="en-US" altLang="ko-KR" sz="1200" dirty="0" smtClean="0">
                <a:ea typeface="맑은 고딕" pitchFamily="50" charset="-127"/>
              </a:rPr>
              <a:t>042-869-6454, 6456</a:t>
            </a:r>
          </a:p>
        </p:txBody>
      </p:sp>
      <p:sp>
        <p:nvSpPr>
          <p:cNvPr id="33" name="액자 32"/>
          <p:cNvSpPr/>
          <p:nvPr/>
        </p:nvSpPr>
        <p:spPr>
          <a:xfrm>
            <a:off x="4194800" y="3506639"/>
            <a:ext cx="1368152" cy="161077"/>
          </a:xfrm>
          <a:prstGeom prst="frame">
            <a:avLst>
              <a:gd name="adj1" fmla="val 16348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5" name="오른쪽 화살표 34"/>
          <p:cNvSpPr/>
          <p:nvPr/>
        </p:nvSpPr>
        <p:spPr>
          <a:xfrm rot="16200000">
            <a:off x="4650181" y="3742680"/>
            <a:ext cx="365950" cy="216024"/>
          </a:xfrm>
          <a:prstGeom prst="rightArrow">
            <a:avLst>
              <a:gd name="adj1" fmla="val 50000"/>
              <a:gd name="adj2" fmla="val 48530"/>
            </a:avLst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_x120492664" descr="EMB00001a603c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719" y="8956682"/>
            <a:ext cx="1424562" cy="515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140968" y="9471986"/>
            <a:ext cx="5760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-20-</a:t>
            </a:r>
            <a:endParaRPr lang="ko-KR" altLang="en-US" sz="15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11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6798</TotalTime>
  <Words>1190</Words>
  <Application>Microsoft Office PowerPoint</Application>
  <PresentationFormat>A4 용지(210x297mm)</PresentationFormat>
  <Paragraphs>268</Paragraphs>
  <Slides>21</Slides>
  <Notes>21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NPC</dc:creator>
  <cp:lastModifiedBy>nrf</cp:lastModifiedBy>
  <cp:revision>698</cp:revision>
  <cp:lastPrinted>2017-08-31T04:09:26Z</cp:lastPrinted>
  <dcterms:created xsi:type="dcterms:W3CDTF">2016-02-20T08:20:52Z</dcterms:created>
  <dcterms:modified xsi:type="dcterms:W3CDTF">2017-09-13T00:42:29Z</dcterms:modified>
</cp:coreProperties>
</file>